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 id="2147483660" r:id="rId5"/>
  </p:sldMasterIdLst>
  <p:notesMasterIdLst>
    <p:notesMasterId r:id="rId37"/>
  </p:notesMasterIdLst>
  <p:handoutMasterIdLst>
    <p:handoutMasterId r:id="rId38"/>
  </p:handoutMasterIdLst>
  <p:sldIdLst>
    <p:sldId id="577" r:id="rId6"/>
    <p:sldId id="578" r:id="rId7"/>
    <p:sldId id="585" r:id="rId8"/>
    <p:sldId id="586" r:id="rId9"/>
    <p:sldId id="579" r:id="rId10"/>
    <p:sldId id="584" r:id="rId11"/>
    <p:sldId id="580" r:id="rId12"/>
    <p:sldId id="581" r:id="rId13"/>
    <p:sldId id="582" r:id="rId14"/>
    <p:sldId id="587" r:id="rId15"/>
    <p:sldId id="588" r:id="rId16"/>
    <p:sldId id="589" r:id="rId17"/>
    <p:sldId id="590" r:id="rId18"/>
    <p:sldId id="591" r:id="rId19"/>
    <p:sldId id="592" r:id="rId20"/>
    <p:sldId id="593" r:id="rId21"/>
    <p:sldId id="610" r:id="rId22"/>
    <p:sldId id="600" r:id="rId23"/>
    <p:sldId id="601" r:id="rId24"/>
    <p:sldId id="606" r:id="rId25"/>
    <p:sldId id="602" r:id="rId26"/>
    <p:sldId id="603" r:id="rId27"/>
    <p:sldId id="604" r:id="rId28"/>
    <p:sldId id="609" r:id="rId29"/>
    <p:sldId id="605" r:id="rId30"/>
    <p:sldId id="607" r:id="rId31"/>
    <p:sldId id="614" r:id="rId32"/>
    <p:sldId id="608" r:id="rId33"/>
    <p:sldId id="615" r:id="rId34"/>
    <p:sldId id="612" r:id="rId35"/>
    <p:sldId id="583" r:id="rId36"/>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ophie Charlotte Ke." initials="SCK" lastIdx="2" clrIdx="0"/>
  <p:cmAuthor id="2" name="Gastmitwirkender" initials="Ga" lastIdx="1"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19ADA"/>
    <a:srgbClr val="009ADA"/>
    <a:srgbClr val="019ADB"/>
    <a:srgbClr val="37B5E7"/>
    <a:srgbClr val="8B6114"/>
    <a:srgbClr val="39378B"/>
    <a:srgbClr val="329C7D"/>
    <a:srgbClr val="9085BB"/>
    <a:srgbClr val="145A94"/>
    <a:srgbClr val="3AB8C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ittlere Formatvorlage 2 - Akz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Mittlere Formatvorlage 2 - Akz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940675A-B579-460E-94D1-54222C63F5DA}" styleName="Keine Formatvorlage, Tabellenraster">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Keine Formatvorlage, kein Raster">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317"/>
    <p:restoredTop sz="86244"/>
  </p:normalViewPr>
  <p:slideViewPr>
    <p:cSldViewPr snapToGrid="0">
      <p:cViewPr varScale="1">
        <p:scale>
          <a:sx n="95" d="100"/>
          <a:sy n="95" d="100"/>
        </p:scale>
        <p:origin x="752" y="192"/>
      </p:cViewPr>
      <p:guideLst>
        <p:guide orient="horz" pos="2160"/>
        <p:guide pos="3840"/>
      </p:guideLst>
    </p:cSldViewPr>
  </p:slideViewPr>
  <p:outlineViewPr>
    <p:cViewPr>
      <p:scale>
        <a:sx n="33" d="100"/>
        <a:sy n="33" d="100"/>
      </p:scale>
      <p:origin x="0" y="-10032"/>
    </p:cViewPr>
  </p:outlineViewPr>
  <p:notesTextViewPr>
    <p:cViewPr>
      <p:scale>
        <a:sx n="1" d="1"/>
        <a:sy n="1" d="1"/>
      </p:scale>
      <p:origin x="0" y="0"/>
    </p:cViewPr>
  </p:notesTextViewPr>
  <p:notesViewPr>
    <p:cSldViewPr snapToGrid="0">
      <p:cViewPr>
        <p:scale>
          <a:sx n="1" d="2"/>
          <a:sy n="1" d="2"/>
        </p:scale>
        <p:origin x="3800" y="84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commentAuthors" Target="commentAuthors.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theme" Target="theme/theme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notesMaster" Target="notesMasters/notesMaster1.xml"/><Relationship Id="rId40"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tableStyles" Target="tableStyles.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a:extLst>
              <a:ext uri="{FF2B5EF4-FFF2-40B4-BE49-F238E27FC236}">
                <a16:creationId xmlns:a16="http://schemas.microsoft.com/office/drawing/2014/main" id="{BCEE0CBA-D851-840C-8DE9-247066BDF4D2}"/>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a:extLst>
              <a:ext uri="{FF2B5EF4-FFF2-40B4-BE49-F238E27FC236}">
                <a16:creationId xmlns:a16="http://schemas.microsoft.com/office/drawing/2014/main" id="{3972788A-97D5-63D9-6CA2-99D26D3E150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DD0DF1C-3FF5-424E-BE98-F17370633A8A}" type="datetimeFigureOut">
              <a:rPr lang="de-DE" smtClean="0"/>
              <a:t>10.12.25</a:t>
            </a:fld>
            <a:endParaRPr lang="de-DE"/>
          </a:p>
        </p:txBody>
      </p:sp>
      <p:sp>
        <p:nvSpPr>
          <p:cNvPr id="4" name="Fußzeilenplatzhalter 3">
            <a:extLst>
              <a:ext uri="{FF2B5EF4-FFF2-40B4-BE49-F238E27FC236}">
                <a16:creationId xmlns:a16="http://schemas.microsoft.com/office/drawing/2014/main" id="{8F508600-78AA-43E6-177B-BBA3E88174B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5" name="Foliennummernplatzhalter 4">
            <a:extLst>
              <a:ext uri="{FF2B5EF4-FFF2-40B4-BE49-F238E27FC236}">
                <a16:creationId xmlns:a16="http://schemas.microsoft.com/office/drawing/2014/main" id="{B4F7BB68-8911-DBDC-FFAB-E440C795CC87}"/>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5E39952-AAB8-D943-BB4D-D1650C05539B}" type="slidenum">
              <a:rPr lang="de-DE" smtClean="0"/>
              <a:t>‹Nr.›</a:t>
            </a:fld>
            <a:endParaRPr lang="de-DE"/>
          </a:p>
        </p:txBody>
      </p:sp>
    </p:spTree>
    <p:extLst>
      <p:ext uri="{BB962C8B-B14F-4D97-AF65-F5344CB8AC3E}">
        <p14:creationId xmlns:p14="http://schemas.microsoft.com/office/powerpoint/2010/main" val="284767710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1"/>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1"/>
            <a:ext cx="2971800" cy="458788"/>
          </a:xfrm>
          <a:prstGeom prst="rect">
            <a:avLst/>
          </a:prstGeom>
        </p:spPr>
        <p:txBody>
          <a:bodyPr vert="horz" lIns="91440" tIns="45720" rIns="91440" bIns="45720" rtlCol="0"/>
          <a:lstStyle>
            <a:lvl1pPr algn="r">
              <a:defRPr sz="1200"/>
            </a:lvl1pPr>
          </a:lstStyle>
          <a:p>
            <a:fld id="{E31D1F33-6EF7-415A-84ED-D78D0AE722B2}" type="datetimeFigureOut">
              <a:rPr lang="de-DE" smtClean="0"/>
              <a:t>10.12.25</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49"/>
            <a:ext cx="5486400" cy="3600451"/>
          </a:xfrm>
          <a:prstGeom prst="rect">
            <a:avLst/>
          </a:prstGeom>
        </p:spPr>
        <p:txBody>
          <a:bodyPr vert="horz" lIns="91440" tIns="45720" rIns="91440" bIns="45720" rtlCol="0"/>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8F714C6-2CBA-421C-97DA-EECA0D1B121A}" type="slidenum">
              <a:rPr lang="de-DE" smtClean="0"/>
              <a:t>‹Nr.›</a:t>
            </a:fld>
            <a:endParaRPr lang="de-DE"/>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78F714C6-2CBA-421C-97DA-EECA0D1B121A}" type="slidenum">
              <a:rPr lang="de-DE" smtClean="0"/>
              <a:t>1</a:t>
            </a:fld>
            <a:endParaRPr lang="de-DE"/>
          </a:p>
        </p:txBody>
      </p:sp>
    </p:spTree>
    <p:extLst>
      <p:ext uri="{BB962C8B-B14F-4D97-AF65-F5344CB8AC3E}">
        <p14:creationId xmlns:p14="http://schemas.microsoft.com/office/powerpoint/2010/main" val="16186624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BE8B8D-07B2-2769-396E-3914604BEA87}"/>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F4262C8F-DFF3-12C5-8CF5-AE5D85247D4A}"/>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74964379-341C-36FC-46C5-2506C8842E17}"/>
              </a:ext>
            </a:extLst>
          </p:cNvPr>
          <p:cNvSpPr>
            <a:spLocks noGrp="1"/>
          </p:cNvSpPr>
          <p:nvPr>
            <p:ph type="body" idx="1"/>
          </p:nvPr>
        </p:nvSpPr>
        <p:spPr/>
        <p:txBody>
          <a:bodyPr/>
          <a:lstStyle/>
          <a:p>
            <a:pPr marL="228600" indent="-228600">
              <a:buAutoNum type="arabicPeriod"/>
            </a:pPr>
            <a:r>
              <a:rPr lang="de-DE" dirty="0" err="1"/>
              <a:t>Copernikus</a:t>
            </a:r>
            <a:r>
              <a:rPr lang="de-DE" dirty="0"/>
              <a:t> Browser öffnen:</a:t>
            </a:r>
            <a:br>
              <a:rPr lang="de-DE" dirty="0"/>
            </a:br>
            <a:r>
              <a:rPr lang="de-DE" dirty="0"/>
              <a:t>https://</a:t>
            </a:r>
            <a:r>
              <a:rPr lang="de-DE" dirty="0" err="1"/>
              <a:t>browser.dataspace.copernicus.eu</a:t>
            </a:r>
            <a:r>
              <a:rPr lang="de-DE" dirty="0"/>
              <a:t>/?zoom=5&amp;lat=50.16282&amp;lng=20.78613&amp;themeId=</a:t>
            </a:r>
            <a:r>
              <a:rPr lang="de-DE" dirty="0" err="1"/>
              <a:t>DEFAULT-THEME&amp;visualizationUrl</a:t>
            </a:r>
            <a:r>
              <a:rPr lang="de-DE" dirty="0"/>
              <a:t>=U2FsdGVkX1%2BxAWwOm5J7BpgOyrkcv%2FU1d3JX1J9lA1PpoSzXsZyxNASIE80S2vOild%2F20x26eBavR7tyU0H2LAMVkhlen0nTLn8I66n2ukxLJyXj1BK9WEYmqAAbCXfq&amp;datasetId=S2_L2A_CDAS&amp;demSource3D=%22MAPZEN%22&amp;cloudCoverage=30&amp;dateMode=SINGLE</a:t>
            </a:r>
            <a:br>
              <a:rPr lang="de-DE" dirty="0"/>
            </a:br>
            <a:endParaRPr lang="de-DE" dirty="0"/>
          </a:p>
          <a:p>
            <a:pPr marL="228600" indent="-228600">
              <a:buAutoNum type="arabicPeriod"/>
            </a:pPr>
            <a:r>
              <a:rPr lang="de-DE" dirty="0"/>
              <a:t>Kein Login nötig, Anonym reicht aus.</a:t>
            </a:r>
          </a:p>
          <a:p>
            <a:pPr marL="228600" indent="-228600">
              <a:buAutoNum type="arabicPeriod"/>
            </a:pPr>
            <a:r>
              <a:rPr lang="de-DE" dirty="0"/>
              <a:t>Sprache kann bei Bedarf auf DE eingestellt werden.</a:t>
            </a:r>
          </a:p>
          <a:p>
            <a:pPr marL="228600" indent="-228600">
              <a:buAutoNum type="arabicPeriod"/>
            </a:pPr>
            <a:r>
              <a:rPr lang="de-DE" dirty="0"/>
              <a:t>Datenset: Wir benutzen Sentinel-2 L2A. Bearbeitete Rohdaten des Sentinel-2-Satelliten </a:t>
            </a:r>
          </a:p>
          <a:p>
            <a:pPr marL="228600" indent="-228600">
              <a:buAutoNum type="arabicPeriod"/>
            </a:pPr>
            <a:r>
              <a:rPr lang="de-DE" dirty="0"/>
              <a:t>Datum 23.08.2023 auswählen und nach Griechenland navigieren.</a:t>
            </a:r>
          </a:p>
        </p:txBody>
      </p:sp>
      <p:sp>
        <p:nvSpPr>
          <p:cNvPr id="4" name="Foliennummernplatzhalter 3">
            <a:extLst>
              <a:ext uri="{FF2B5EF4-FFF2-40B4-BE49-F238E27FC236}">
                <a16:creationId xmlns:a16="http://schemas.microsoft.com/office/drawing/2014/main" id="{D5D4C5C0-FB5E-B612-2DD8-411F710D93A8}"/>
              </a:ext>
            </a:extLst>
          </p:cNvPr>
          <p:cNvSpPr>
            <a:spLocks noGrp="1"/>
          </p:cNvSpPr>
          <p:nvPr>
            <p:ph type="sldNum" sz="quarter" idx="5"/>
          </p:nvPr>
        </p:nvSpPr>
        <p:spPr/>
        <p:txBody>
          <a:bodyPr/>
          <a:lstStyle/>
          <a:p>
            <a:fld id="{78F714C6-2CBA-421C-97DA-EECA0D1B121A}" type="slidenum">
              <a:rPr lang="de-DE" smtClean="0"/>
              <a:t>11</a:t>
            </a:fld>
            <a:endParaRPr lang="de-DE"/>
          </a:p>
        </p:txBody>
      </p:sp>
    </p:spTree>
    <p:extLst>
      <p:ext uri="{BB962C8B-B14F-4D97-AF65-F5344CB8AC3E}">
        <p14:creationId xmlns:p14="http://schemas.microsoft.com/office/powerpoint/2010/main" val="19363009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F4DCDE-1729-28FF-CDCC-25F0B88347F9}"/>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BD6C968D-D3CD-2E54-1FDB-7F520904D10E}"/>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BA277AB7-6C08-CDB0-135B-9A5D3A5C800C}"/>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AEA7F830-F19D-3F18-B428-5A24676E4F40}"/>
              </a:ext>
            </a:extLst>
          </p:cNvPr>
          <p:cNvSpPr>
            <a:spLocks noGrp="1"/>
          </p:cNvSpPr>
          <p:nvPr>
            <p:ph type="sldNum" sz="quarter" idx="5"/>
          </p:nvPr>
        </p:nvSpPr>
        <p:spPr/>
        <p:txBody>
          <a:bodyPr/>
          <a:lstStyle/>
          <a:p>
            <a:fld id="{78F714C6-2CBA-421C-97DA-EECA0D1B121A}" type="slidenum">
              <a:rPr lang="de-DE" smtClean="0"/>
              <a:t>12</a:t>
            </a:fld>
            <a:endParaRPr lang="de-DE"/>
          </a:p>
        </p:txBody>
      </p:sp>
    </p:spTree>
    <p:extLst>
      <p:ext uri="{BB962C8B-B14F-4D97-AF65-F5344CB8AC3E}">
        <p14:creationId xmlns:p14="http://schemas.microsoft.com/office/powerpoint/2010/main" val="15958515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41CD4E-B159-36D1-8EDD-7AE4E15B7F66}"/>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6302E142-B034-31A7-71A6-2FDFC9865E87}"/>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44BF306D-5694-909B-55DF-C3386188B0C2}"/>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52860563-BE40-47AC-6229-4A26B1E6C857}"/>
              </a:ext>
            </a:extLst>
          </p:cNvPr>
          <p:cNvSpPr>
            <a:spLocks noGrp="1"/>
          </p:cNvSpPr>
          <p:nvPr>
            <p:ph type="sldNum" sz="quarter" idx="5"/>
          </p:nvPr>
        </p:nvSpPr>
        <p:spPr/>
        <p:txBody>
          <a:bodyPr/>
          <a:lstStyle/>
          <a:p>
            <a:fld id="{78F714C6-2CBA-421C-97DA-EECA0D1B121A}" type="slidenum">
              <a:rPr lang="de-DE" smtClean="0"/>
              <a:t>13</a:t>
            </a:fld>
            <a:endParaRPr lang="de-DE"/>
          </a:p>
        </p:txBody>
      </p:sp>
    </p:spTree>
    <p:extLst>
      <p:ext uri="{BB962C8B-B14F-4D97-AF65-F5344CB8AC3E}">
        <p14:creationId xmlns:p14="http://schemas.microsoft.com/office/powerpoint/2010/main" val="12690824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C8AE02-FA0B-776F-2E05-D39E6DD3FF49}"/>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D81F9311-1EB3-84AA-3038-B9D17067BE48}"/>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675DD144-B230-E59F-B91C-EE5F43416932}"/>
              </a:ext>
            </a:extLst>
          </p:cNvPr>
          <p:cNvSpPr>
            <a:spLocks noGrp="1"/>
          </p:cNvSpPr>
          <p:nvPr>
            <p:ph type="body" idx="1"/>
          </p:nvPr>
        </p:nvSpPr>
        <p:spPr/>
        <p:txBody>
          <a:bodyPr/>
          <a:lstStyle/>
          <a:p>
            <a:r>
              <a:rPr lang="de-DE" dirty="0"/>
              <a:t>Im SWIR-Band lässt sich der Waldbrand gut erkennen</a:t>
            </a:r>
          </a:p>
          <a:p>
            <a:endParaRPr lang="de-DE" dirty="0"/>
          </a:p>
          <a:p>
            <a:r>
              <a:rPr lang="de-DE" dirty="0"/>
              <a:t>Über die Datumseinstellung wird sichtbar, für Tage im jeweiligen Gebiet Satellitendaten vorhanden sind. Die Wolkenbedeckung ist standardmäßig auf </a:t>
            </a:r>
            <a:r>
              <a:rPr lang="de-DE" dirty="0" err="1"/>
              <a:t>kleinergleich</a:t>
            </a:r>
            <a:r>
              <a:rPr lang="de-DE" dirty="0"/>
              <a:t> 30% gesetzt.</a:t>
            </a:r>
          </a:p>
        </p:txBody>
      </p:sp>
      <p:sp>
        <p:nvSpPr>
          <p:cNvPr id="4" name="Foliennummernplatzhalter 3">
            <a:extLst>
              <a:ext uri="{FF2B5EF4-FFF2-40B4-BE49-F238E27FC236}">
                <a16:creationId xmlns:a16="http://schemas.microsoft.com/office/drawing/2014/main" id="{08A33369-9CF9-7C0D-CE64-02A723D9F125}"/>
              </a:ext>
            </a:extLst>
          </p:cNvPr>
          <p:cNvSpPr>
            <a:spLocks noGrp="1"/>
          </p:cNvSpPr>
          <p:nvPr>
            <p:ph type="sldNum" sz="quarter" idx="5"/>
          </p:nvPr>
        </p:nvSpPr>
        <p:spPr/>
        <p:txBody>
          <a:bodyPr/>
          <a:lstStyle/>
          <a:p>
            <a:fld id="{78F714C6-2CBA-421C-97DA-EECA0D1B121A}" type="slidenum">
              <a:rPr lang="de-DE" smtClean="0"/>
              <a:t>14</a:t>
            </a:fld>
            <a:endParaRPr lang="de-DE"/>
          </a:p>
        </p:txBody>
      </p:sp>
    </p:spTree>
    <p:extLst>
      <p:ext uri="{BB962C8B-B14F-4D97-AF65-F5344CB8AC3E}">
        <p14:creationId xmlns:p14="http://schemas.microsoft.com/office/powerpoint/2010/main" val="28432991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2F9ED4-B12B-B9FB-F249-D47F2622805F}"/>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DB20F530-EB13-1352-27A0-5DB4A79545D1}"/>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6D4C6E81-53DD-0890-D58A-F184E2D168A4}"/>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44A78034-6AB8-45D8-3E44-4E70C9FBAE1E}"/>
              </a:ext>
            </a:extLst>
          </p:cNvPr>
          <p:cNvSpPr>
            <a:spLocks noGrp="1"/>
          </p:cNvSpPr>
          <p:nvPr>
            <p:ph type="sldNum" sz="quarter" idx="5"/>
          </p:nvPr>
        </p:nvSpPr>
        <p:spPr/>
        <p:txBody>
          <a:bodyPr/>
          <a:lstStyle/>
          <a:p>
            <a:fld id="{78F714C6-2CBA-421C-97DA-EECA0D1B121A}" type="slidenum">
              <a:rPr lang="de-DE" smtClean="0"/>
              <a:t>15</a:t>
            </a:fld>
            <a:endParaRPr lang="de-DE"/>
          </a:p>
        </p:txBody>
      </p:sp>
    </p:spTree>
    <p:extLst>
      <p:ext uri="{BB962C8B-B14F-4D97-AF65-F5344CB8AC3E}">
        <p14:creationId xmlns:p14="http://schemas.microsoft.com/office/powerpoint/2010/main" val="17156477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D147C3-DF13-5D0F-32D1-DA8C53173AF9}"/>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CE6959D6-4431-4785-21A7-8CF10E7B5093}"/>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AB4FC1EF-7511-9893-4E05-69FAD6EA22BB}"/>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D72E0C1A-BE2B-750D-ADE8-4663F88461BA}"/>
              </a:ext>
            </a:extLst>
          </p:cNvPr>
          <p:cNvSpPr>
            <a:spLocks noGrp="1"/>
          </p:cNvSpPr>
          <p:nvPr>
            <p:ph type="sldNum" sz="quarter" idx="5"/>
          </p:nvPr>
        </p:nvSpPr>
        <p:spPr/>
        <p:txBody>
          <a:bodyPr/>
          <a:lstStyle/>
          <a:p>
            <a:fld id="{78F714C6-2CBA-421C-97DA-EECA0D1B121A}" type="slidenum">
              <a:rPr lang="de-DE" smtClean="0"/>
              <a:t>16</a:t>
            </a:fld>
            <a:endParaRPr lang="de-DE"/>
          </a:p>
        </p:txBody>
      </p:sp>
    </p:spTree>
    <p:extLst>
      <p:ext uri="{BB962C8B-B14F-4D97-AF65-F5344CB8AC3E}">
        <p14:creationId xmlns:p14="http://schemas.microsoft.com/office/powerpoint/2010/main" val="21663975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05D6EF-B3B0-1562-8817-1E1E3BB77AC3}"/>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8BF6B0B4-7B8A-B1E7-0A47-612440592D5B}"/>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2EF24B04-843F-DB1A-A0AA-3595EBC6C027}"/>
              </a:ext>
            </a:extLst>
          </p:cNvPr>
          <p:cNvSpPr>
            <a:spLocks noGrp="1"/>
          </p:cNvSpPr>
          <p:nvPr>
            <p:ph type="body" idx="1"/>
          </p:nvPr>
        </p:nvSpPr>
        <p:spPr/>
        <p:txBody>
          <a:bodyPr/>
          <a:lstStyle/>
          <a:p>
            <a:r>
              <a:rPr lang="de-DE" b="0" dirty="0"/>
              <a:t>Was ist KI (heute)?</a:t>
            </a:r>
            <a:br>
              <a:rPr lang="de-DE" b="0" dirty="0"/>
            </a:br>
            <a:r>
              <a:rPr lang="de-DE" b="0" dirty="0"/>
              <a:t>Lernende Systeme, die aus Beispieldaten statistische Muster ableiten, um Aufgaben zu lösen – nicht per starrer </a:t>
            </a:r>
            <a:r>
              <a:rPr lang="de-DE" b="0" dirty="0" err="1"/>
              <a:t>If</a:t>
            </a:r>
            <a:r>
              <a:rPr lang="de-DE" b="0" dirty="0"/>
              <a:t>-</a:t>
            </a:r>
            <a:r>
              <a:rPr lang="de-DE" b="0" dirty="0" err="1"/>
              <a:t>Then</a:t>
            </a:r>
            <a:r>
              <a:rPr lang="de-DE" b="0" dirty="0"/>
              <a:t>-Regeln. Praktisch heißt das: Wir geben Daten + Zielvorgaben (Labels), die KI passt interne Gewichte an, bis Vorhersagen gut genug sind.</a:t>
            </a:r>
          </a:p>
          <a:p>
            <a:endParaRPr lang="de-DE" b="0" dirty="0"/>
          </a:p>
          <a:p>
            <a:r>
              <a:rPr lang="de-DE" b="0" dirty="0"/>
              <a:t>Warum nutzen? Wo sind Grenzen?</a:t>
            </a:r>
            <a:br>
              <a:rPr lang="de-DE" b="0" dirty="0"/>
            </a:br>
            <a:r>
              <a:rPr lang="de-DE" b="0" dirty="0"/>
              <a:t>Stärken: Skalierbarkeit, sehr gute Leistung bei großen Datenmengen, schnelle Automatisierung (Übersetzen, Bilderkennung).</a:t>
            </a:r>
            <a:br>
              <a:rPr lang="de-DE" b="0" dirty="0"/>
            </a:br>
            <a:r>
              <a:rPr lang="de-DE" b="0" dirty="0"/>
              <a:t>Grenzen: Fehleranfällig außerhalb der Trainingsdaten, benötigt viele Beispiele; Entscheidungen sind wahrscheinlichkeitsbasiert, nicht „sicher“. Themen wie Bias/Datenschutz/Energieverbrauch gehören dazu.</a:t>
            </a:r>
          </a:p>
          <a:p>
            <a:endParaRPr lang="de-DE" b="0" dirty="0"/>
          </a:p>
          <a:p>
            <a:endParaRPr lang="de-DE" b="0" dirty="0"/>
          </a:p>
          <a:p>
            <a:r>
              <a:rPr lang="de-DE" b="0" dirty="0"/>
              <a:t>Beispiel „</a:t>
            </a:r>
            <a:r>
              <a:rPr lang="de-DE" b="0" dirty="0" err="1"/>
              <a:t>Bildklassifizierer</a:t>
            </a:r>
            <a:r>
              <a:rPr lang="de-DE" b="0" dirty="0"/>
              <a:t>“</a:t>
            </a:r>
          </a:p>
          <a:p>
            <a:r>
              <a:rPr lang="de-DE" b="0" dirty="0"/>
              <a:t>Aufgabe &amp; Output</a:t>
            </a:r>
            <a:br>
              <a:rPr lang="de-DE" b="0" dirty="0"/>
            </a:br>
            <a:r>
              <a:rPr lang="de-DE" b="0" dirty="0"/>
              <a:t>Eingabe: Bild → Ausgabe: Klassenwahrscheinlichkeit (z. B. „Katze 92 %“). Entscheidung ist oft „Top-1-Klasse“.</a:t>
            </a:r>
          </a:p>
          <a:p>
            <a:endParaRPr lang="de-DE" b="0" dirty="0"/>
          </a:p>
          <a:p>
            <a:r>
              <a:rPr lang="de-DE" b="0" dirty="0"/>
              <a:t>Wie lernt das Modell? (Trainingsschleife)</a:t>
            </a:r>
          </a:p>
          <a:p>
            <a:pPr lvl="1"/>
            <a:r>
              <a:rPr lang="de-DE" b="0" dirty="0"/>
              <a:t>Mini-Paket Bilder (Batch) vorhersagen.</a:t>
            </a:r>
          </a:p>
          <a:p>
            <a:pPr lvl="1"/>
            <a:r>
              <a:rPr lang="de-DE" b="0" dirty="0"/>
              <a:t>Fehler (Loss) mit den richtigen Labels berechnen.</a:t>
            </a:r>
          </a:p>
          <a:p>
            <a:pPr lvl="1"/>
            <a:r>
              <a:rPr lang="de-DE" b="0" dirty="0"/>
              <a:t>Über Backpropagation Gewichte minimal anpassen (gesteuert durch </a:t>
            </a:r>
            <a:r>
              <a:rPr lang="de-DE" b="0" dirty="0" err="1"/>
              <a:t>Lernrate</a:t>
            </a:r>
            <a:r>
              <a:rPr lang="de-DE" b="0" dirty="0"/>
              <a:t>).</a:t>
            </a:r>
            <a:br>
              <a:rPr lang="de-DE" b="0" dirty="0"/>
            </a:br>
            <a:r>
              <a:rPr lang="de-DE" b="0" dirty="0"/>
              <a:t>Viele Batches = eine Epoche; danach erneut bewerten.</a:t>
            </a:r>
          </a:p>
          <a:p>
            <a:pPr lvl="1"/>
            <a:endParaRPr lang="de-DE" b="0" dirty="0"/>
          </a:p>
          <a:p>
            <a:r>
              <a:rPr lang="de-DE" b="0" dirty="0"/>
              <a:t>Vom Pixel zur Bedeutung (Feature-Hierarchie)</a:t>
            </a:r>
            <a:br>
              <a:rPr lang="de-DE" b="0" dirty="0"/>
            </a:br>
            <a:r>
              <a:rPr lang="de-DE" b="0" dirty="0"/>
              <a:t>Frühe Schichten: Kanten/Farben/Texturelemente → mittlere: Formteile/Muster → späte: ganze Objekte.</a:t>
            </a:r>
            <a:br>
              <a:rPr lang="de-DE" b="0" dirty="0"/>
            </a:br>
            <a:r>
              <a:rPr lang="de-DE" b="0" dirty="0"/>
              <a:t>Wichtig für SuS: Das Netz „erfindet“ keine Regeln, es findet nützliche Merkmale in den Beispielen.</a:t>
            </a:r>
          </a:p>
          <a:p>
            <a:endParaRPr lang="de-DE" b="0" dirty="0"/>
          </a:p>
          <a:p>
            <a:r>
              <a:rPr lang="de-DE" b="0" dirty="0"/>
              <a:t>Train vs. Test Training </a:t>
            </a:r>
            <a:r>
              <a:rPr lang="de-DE" b="0" dirty="0" err="1"/>
              <a:t>Accuracy</a:t>
            </a:r>
            <a:r>
              <a:rPr lang="de-DE" b="0" dirty="0"/>
              <a:t>: Leistung auf den gelernten Bildern.</a:t>
            </a:r>
          </a:p>
          <a:p>
            <a:pPr lvl="1"/>
            <a:r>
              <a:rPr lang="de-DE" b="0" dirty="0"/>
              <a:t>Test/Validation </a:t>
            </a:r>
            <a:r>
              <a:rPr lang="de-DE" b="0" dirty="0" err="1"/>
              <a:t>Accuracy</a:t>
            </a:r>
            <a:r>
              <a:rPr lang="de-DE" b="0" dirty="0"/>
              <a:t>: Leistung auf ungesehenen Bildern → misst Generalisierung.</a:t>
            </a:r>
            <a:br>
              <a:rPr lang="de-DE" b="0" dirty="0"/>
            </a:br>
            <a:r>
              <a:rPr lang="de-DE" b="0" dirty="0"/>
              <a:t>Abstand zwischen beiden = Generalisierungslücke. Zu groß → </a:t>
            </a:r>
            <a:r>
              <a:rPr lang="de-DE" b="0" dirty="0" err="1"/>
              <a:t>Overfitting</a:t>
            </a:r>
            <a:r>
              <a:rPr lang="de-DE" b="0" dirty="0"/>
              <a:t> (Auswendiglernen).</a:t>
            </a:r>
          </a:p>
          <a:p>
            <a:pPr lvl="1"/>
            <a:endParaRPr lang="de-DE" b="0" dirty="0"/>
          </a:p>
          <a:p>
            <a:r>
              <a:rPr lang="de-DE" b="0" dirty="0"/>
              <a:t>Typische Stellschrauben</a:t>
            </a:r>
          </a:p>
          <a:p>
            <a:pPr lvl="1"/>
            <a:r>
              <a:rPr lang="de-DE" b="0" dirty="0"/>
              <a:t>Batchgröße: Wie viele Bilder pro Update (z. B. 32/64).</a:t>
            </a:r>
          </a:p>
          <a:p>
            <a:pPr lvl="1"/>
            <a:r>
              <a:rPr lang="de-DE" b="0" dirty="0" err="1"/>
              <a:t>Lernrate</a:t>
            </a:r>
            <a:r>
              <a:rPr lang="de-DE" b="0" dirty="0"/>
              <a:t>: Schrittweite der Anpassung (zu groß: instabil; zu klein: langsam).</a:t>
            </a:r>
          </a:p>
          <a:p>
            <a:pPr lvl="1"/>
            <a:r>
              <a:rPr lang="de-DE" b="0" dirty="0"/>
              <a:t>Epochen: Wie oft der Datensatz durchlaufen wird (zu viele → </a:t>
            </a:r>
            <a:r>
              <a:rPr lang="de-DE" b="0" dirty="0" err="1"/>
              <a:t>Overfitting</a:t>
            </a:r>
            <a:r>
              <a:rPr lang="de-DE" b="0" dirty="0"/>
              <a:t>-Risiko)</a:t>
            </a:r>
          </a:p>
          <a:p>
            <a:pPr lvl="1"/>
            <a:endParaRPr lang="de-DE" b="0" dirty="0"/>
          </a:p>
          <a:p>
            <a:r>
              <a:rPr lang="de-DE" b="0" dirty="0"/>
              <a:t>Qualität prüfen</a:t>
            </a:r>
            <a:br>
              <a:rPr lang="de-DE" b="0" dirty="0"/>
            </a:br>
            <a:r>
              <a:rPr lang="de-DE" b="0" dirty="0"/>
              <a:t>Neben </a:t>
            </a:r>
            <a:r>
              <a:rPr lang="de-DE" b="0" dirty="0" err="1"/>
              <a:t>Accuracy</a:t>
            </a:r>
            <a:r>
              <a:rPr lang="de-DE" b="0" dirty="0"/>
              <a:t>: Konfusionsmatrix (wer wird womit verwechselt?), Precision/Recall je Klasse, Unsicherheiten (z. B. 55 % vs. 95 % ist didaktisch relevant).</a:t>
            </a:r>
          </a:p>
          <a:p>
            <a:r>
              <a:rPr lang="de-DE" b="0" dirty="0" err="1"/>
              <a:t>Overfitting</a:t>
            </a:r>
            <a:r>
              <a:rPr lang="de-DE" b="0" dirty="0"/>
              <a:t> vermeiden (praxisnah)</a:t>
            </a:r>
            <a:br>
              <a:rPr lang="de-DE" b="0" dirty="0"/>
            </a:br>
            <a:r>
              <a:rPr lang="de-DE" b="0" dirty="0"/>
              <a:t>Datenaugmentation (Drehen, Spiegeln, Helligkeit), Regularisierung/Dropout, frühes Stoppen, ggf. mehr Daten.</a:t>
            </a:r>
          </a:p>
          <a:p>
            <a:endParaRPr lang="de-DE" dirty="0"/>
          </a:p>
        </p:txBody>
      </p:sp>
      <p:sp>
        <p:nvSpPr>
          <p:cNvPr id="4" name="Foliennummernplatzhalter 3">
            <a:extLst>
              <a:ext uri="{FF2B5EF4-FFF2-40B4-BE49-F238E27FC236}">
                <a16:creationId xmlns:a16="http://schemas.microsoft.com/office/drawing/2014/main" id="{74CC7F41-F769-EEC9-12BE-754CC07E075C}"/>
              </a:ext>
            </a:extLst>
          </p:cNvPr>
          <p:cNvSpPr>
            <a:spLocks noGrp="1"/>
          </p:cNvSpPr>
          <p:nvPr>
            <p:ph type="sldNum" sz="quarter" idx="5"/>
          </p:nvPr>
        </p:nvSpPr>
        <p:spPr/>
        <p:txBody>
          <a:bodyPr/>
          <a:lstStyle/>
          <a:p>
            <a:fld id="{78F714C6-2CBA-421C-97DA-EECA0D1B121A}" type="slidenum">
              <a:rPr lang="de-DE" smtClean="0"/>
              <a:t>17</a:t>
            </a:fld>
            <a:endParaRPr lang="de-DE"/>
          </a:p>
        </p:txBody>
      </p:sp>
    </p:spTree>
    <p:extLst>
      <p:ext uri="{BB962C8B-B14F-4D97-AF65-F5344CB8AC3E}">
        <p14:creationId xmlns:p14="http://schemas.microsoft.com/office/powerpoint/2010/main" val="328175311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CA5A0F-AF51-6124-DDBE-F8655C084AF5}"/>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6D9E0382-9A29-495E-A0B4-3D9FA8712B6A}"/>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04970238-8A8C-BA7E-316A-618EDC3C5BB8}"/>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10854305-B2A1-84E1-4624-399AD46D5E5C}"/>
              </a:ext>
            </a:extLst>
          </p:cNvPr>
          <p:cNvSpPr>
            <a:spLocks noGrp="1"/>
          </p:cNvSpPr>
          <p:nvPr>
            <p:ph type="sldNum" sz="quarter" idx="5"/>
          </p:nvPr>
        </p:nvSpPr>
        <p:spPr/>
        <p:txBody>
          <a:bodyPr/>
          <a:lstStyle/>
          <a:p>
            <a:fld id="{78F714C6-2CBA-421C-97DA-EECA0D1B121A}" type="slidenum">
              <a:rPr lang="de-DE" smtClean="0"/>
              <a:t>18</a:t>
            </a:fld>
            <a:endParaRPr lang="de-DE"/>
          </a:p>
        </p:txBody>
      </p:sp>
    </p:spTree>
    <p:extLst>
      <p:ext uri="{BB962C8B-B14F-4D97-AF65-F5344CB8AC3E}">
        <p14:creationId xmlns:p14="http://schemas.microsoft.com/office/powerpoint/2010/main" val="241889169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F74EA6-34B1-34A5-8C0D-E86AC3EFEA92}"/>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9B134019-9258-0926-20EE-1F3FFAE67736}"/>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08325C8F-FCAC-EE21-B4FD-982F0EA0E38A}"/>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9D57D20E-88C2-85B0-7E1E-D2A0CF75B5F3}"/>
              </a:ext>
            </a:extLst>
          </p:cNvPr>
          <p:cNvSpPr>
            <a:spLocks noGrp="1"/>
          </p:cNvSpPr>
          <p:nvPr>
            <p:ph type="sldNum" sz="quarter" idx="5"/>
          </p:nvPr>
        </p:nvSpPr>
        <p:spPr/>
        <p:txBody>
          <a:bodyPr/>
          <a:lstStyle/>
          <a:p>
            <a:fld id="{78F714C6-2CBA-421C-97DA-EECA0D1B121A}" type="slidenum">
              <a:rPr lang="de-DE" smtClean="0"/>
              <a:t>19</a:t>
            </a:fld>
            <a:endParaRPr lang="de-DE"/>
          </a:p>
        </p:txBody>
      </p:sp>
    </p:spTree>
    <p:extLst>
      <p:ext uri="{BB962C8B-B14F-4D97-AF65-F5344CB8AC3E}">
        <p14:creationId xmlns:p14="http://schemas.microsoft.com/office/powerpoint/2010/main" val="56948629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2965D5-2375-10A6-1E06-F7C33BD9D00D}"/>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28CB882F-4475-B5B4-F22B-1ED79D0EC9A0}"/>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16C9B938-F9BB-6470-8C0D-CED5C1D73DE8}"/>
              </a:ext>
            </a:extLst>
          </p:cNvPr>
          <p:cNvSpPr>
            <a:spLocks noGrp="1"/>
          </p:cNvSpPr>
          <p:nvPr>
            <p:ph type="body" idx="1"/>
          </p:nvPr>
        </p:nvSpPr>
        <p:spPr/>
        <p:txBody>
          <a:bodyPr/>
          <a:lstStyle/>
          <a:p>
            <a:r>
              <a:rPr lang="de-DE" dirty="0"/>
              <a:t>Drei Bedingungen sind zwingend nötig, da unter diesen Bedingungen die Bilder zum auswerten exportiert wurden.</a:t>
            </a:r>
            <a:br>
              <a:rPr lang="de-DE" dirty="0"/>
            </a:br>
            <a:r>
              <a:rPr lang="de-DE" dirty="0"/>
              <a:t>Bildgröße von 1086 × 729 muss übereinstimmen, andernfalls die heruntergeladenen Bilder zuschneiden. </a:t>
            </a:r>
            <a:br>
              <a:rPr lang="de-DE" dirty="0"/>
            </a:br>
            <a:r>
              <a:rPr lang="de-DE" dirty="0"/>
              <a:t>Zoomstufe von 500m muss auch übereinstimmen.</a:t>
            </a:r>
          </a:p>
        </p:txBody>
      </p:sp>
      <p:sp>
        <p:nvSpPr>
          <p:cNvPr id="4" name="Foliennummernplatzhalter 3">
            <a:extLst>
              <a:ext uri="{FF2B5EF4-FFF2-40B4-BE49-F238E27FC236}">
                <a16:creationId xmlns:a16="http://schemas.microsoft.com/office/drawing/2014/main" id="{6827FB48-DEDC-8826-CC98-B66947C28368}"/>
              </a:ext>
            </a:extLst>
          </p:cNvPr>
          <p:cNvSpPr>
            <a:spLocks noGrp="1"/>
          </p:cNvSpPr>
          <p:nvPr>
            <p:ph type="sldNum" sz="quarter" idx="5"/>
          </p:nvPr>
        </p:nvSpPr>
        <p:spPr/>
        <p:txBody>
          <a:bodyPr/>
          <a:lstStyle/>
          <a:p>
            <a:fld id="{78F714C6-2CBA-421C-97DA-EECA0D1B121A}" type="slidenum">
              <a:rPr lang="de-DE" smtClean="0"/>
              <a:t>20</a:t>
            </a:fld>
            <a:endParaRPr lang="de-DE"/>
          </a:p>
        </p:txBody>
      </p:sp>
    </p:spTree>
    <p:extLst>
      <p:ext uri="{BB962C8B-B14F-4D97-AF65-F5344CB8AC3E}">
        <p14:creationId xmlns:p14="http://schemas.microsoft.com/office/powerpoint/2010/main" val="16216334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78F714C6-2CBA-421C-97DA-EECA0D1B121A}" type="slidenum">
              <a:rPr lang="de-DE" smtClean="0"/>
              <a:t>2</a:t>
            </a:fld>
            <a:endParaRPr lang="de-DE"/>
          </a:p>
        </p:txBody>
      </p:sp>
    </p:spTree>
    <p:extLst>
      <p:ext uri="{BB962C8B-B14F-4D97-AF65-F5344CB8AC3E}">
        <p14:creationId xmlns:p14="http://schemas.microsoft.com/office/powerpoint/2010/main" val="157984325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AF62A7-C9DC-967E-2905-FC544C9EEA50}"/>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DF9E3297-3EDE-1B05-BCA7-974D8697FC2D}"/>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8FE9492B-E305-55C8-5DA3-85D0A80BDF40}"/>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75F1FC0A-4D18-2C21-BC78-F63085EB532D}"/>
              </a:ext>
            </a:extLst>
          </p:cNvPr>
          <p:cNvSpPr>
            <a:spLocks noGrp="1"/>
          </p:cNvSpPr>
          <p:nvPr>
            <p:ph type="sldNum" sz="quarter" idx="5"/>
          </p:nvPr>
        </p:nvSpPr>
        <p:spPr/>
        <p:txBody>
          <a:bodyPr/>
          <a:lstStyle/>
          <a:p>
            <a:fld id="{78F714C6-2CBA-421C-97DA-EECA0D1B121A}" type="slidenum">
              <a:rPr lang="de-DE" smtClean="0"/>
              <a:t>21</a:t>
            </a:fld>
            <a:endParaRPr lang="de-DE"/>
          </a:p>
        </p:txBody>
      </p:sp>
    </p:spTree>
    <p:extLst>
      <p:ext uri="{BB962C8B-B14F-4D97-AF65-F5344CB8AC3E}">
        <p14:creationId xmlns:p14="http://schemas.microsoft.com/office/powerpoint/2010/main" val="124901905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714E85-741D-B1C6-472C-6408491679DC}"/>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FE36273A-B88A-9A46-D272-5F9329FDE9E0}"/>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7E5242F2-0BC2-B675-37CC-369E1056D11A}"/>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800EF312-7C2D-195E-6852-441F19A8F5EB}"/>
              </a:ext>
            </a:extLst>
          </p:cNvPr>
          <p:cNvSpPr>
            <a:spLocks noGrp="1"/>
          </p:cNvSpPr>
          <p:nvPr>
            <p:ph type="sldNum" sz="quarter" idx="5"/>
          </p:nvPr>
        </p:nvSpPr>
        <p:spPr/>
        <p:txBody>
          <a:bodyPr/>
          <a:lstStyle/>
          <a:p>
            <a:fld id="{78F714C6-2CBA-421C-97DA-EECA0D1B121A}" type="slidenum">
              <a:rPr lang="de-DE" smtClean="0"/>
              <a:t>22</a:t>
            </a:fld>
            <a:endParaRPr lang="de-DE"/>
          </a:p>
        </p:txBody>
      </p:sp>
    </p:spTree>
    <p:extLst>
      <p:ext uri="{BB962C8B-B14F-4D97-AF65-F5344CB8AC3E}">
        <p14:creationId xmlns:p14="http://schemas.microsoft.com/office/powerpoint/2010/main" val="398146899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D1833F-40E4-97A8-C19C-9EC3641C2C8B}"/>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DB9E7A65-5998-2C5D-8BBA-28B047620674}"/>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822538DE-9B66-AA5A-A45A-49CEA24B4F55}"/>
              </a:ext>
            </a:extLst>
          </p:cNvPr>
          <p:cNvSpPr>
            <a:spLocks noGrp="1"/>
          </p:cNvSpPr>
          <p:nvPr>
            <p:ph type="body" idx="1"/>
          </p:nvPr>
        </p:nvSpPr>
        <p:spPr/>
        <p:txBody>
          <a:bodyPr/>
          <a:lstStyle/>
          <a:p>
            <a:r>
              <a:rPr lang="de-DE" b="0" dirty="0"/>
              <a:t>Epoche: Ein kompletter Durchgang durch alle Trainingsbeispiele.</a:t>
            </a:r>
            <a:br>
              <a:rPr lang="de-DE" b="0" dirty="0"/>
            </a:br>
            <a:r>
              <a:rPr lang="de-DE" b="0" dirty="0"/>
              <a:t>(Stell dir vor: Du übst einmal das ganze Vokabelheft von vorne bis hinten.)</a:t>
            </a:r>
          </a:p>
          <a:p>
            <a:endParaRPr lang="de-DE" b="0" dirty="0"/>
          </a:p>
          <a:p>
            <a:r>
              <a:rPr lang="de-DE" b="0" dirty="0"/>
              <a:t>Batchgröße: Wie viele Beispiele das Modell auf einmal sieht, bevor es seine Werte anpasst.</a:t>
            </a:r>
            <a:br>
              <a:rPr lang="de-DE" b="0" dirty="0"/>
            </a:br>
            <a:r>
              <a:rPr lang="de-DE" b="0" dirty="0"/>
              <a:t>(Wie viele Vokabelkarten du auf einmal übst – z. B. 32 Karten pro Runde.)</a:t>
            </a:r>
          </a:p>
          <a:p>
            <a:endParaRPr lang="de-DE" b="0" dirty="0"/>
          </a:p>
          <a:p>
            <a:r>
              <a:rPr lang="de-DE" b="0" dirty="0" err="1"/>
              <a:t>Lernrate</a:t>
            </a:r>
            <a:r>
              <a:rPr lang="de-DE" b="0" dirty="0"/>
              <a:t>: Wie groß der Schritt ist, den das Modell bei jeder Anpassung macht.</a:t>
            </a:r>
            <a:br>
              <a:rPr lang="de-DE" b="0" dirty="0"/>
            </a:br>
            <a:r>
              <a:rPr lang="de-DE" b="0" dirty="0"/>
              <a:t>(Ein Drehregler: zu groß = springt vorbei, zu klein = dauert ewig.)</a:t>
            </a:r>
          </a:p>
          <a:p>
            <a:endParaRPr lang="de-DE" dirty="0"/>
          </a:p>
        </p:txBody>
      </p:sp>
      <p:sp>
        <p:nvSpPr>
          <p:cNvPr id="4" name="Foliennummernplatzhalter 3">
            <a:extLst>
              <a:ext uri="{FF2B5EF4-FFF2-40B4-BE49-F238E27FC236}">
                <a16:creationId xmlns:a16="http://schemas.microsoft.com/office/drawing/2014/main" id="{35688F2D-0188-2B19-D890-BD1B4989B560}"/>
              </a:ext>
            </a:extLst>
          </p:cNvPr>
          <p:cNvSpPr>
            <a:spLocks noGrp="1"/>
          </p:cNvSpPr>
          <p:nvPr>
            <p:ph type="sldNum" sz="quarter" idx="5"/>
          </p:nvPr>
        </p:nvSpPr>
        <p:spPr/>
        <p:txBody>
          <a:bodyPr/>
          <a:lstStyle/>
          <a:p>
            <a:fld id="{78F714C6-2CBA-421C-97DA-EECA0D1B121A}" type="slidenum">
              <a:rPr lang="de-DE" smtClean="0"/>
              <a:t>23</a:t>
            </a:fld>
            <a:endParaRPr lang="de-DE"/>
          </a:p>
        </p:txBody>
      </p:sp>
    </p:spTree>
    <p:extLst>
      <p:ext uri="{BB962C8B-B14F-4D97-AF65-F5344CB8AC3E}">
        <p14:creationId xmlns:p14="http://schemas.microsoft.com/office/powerpoint/2010/main" val="255317658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F238AF-2C6E-EA4D-BB8D-747E6F8811F3}"/>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9CFFED28-AD8E-46AE-9DD2-DFC490017B26}"/>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CB7348CD-5A2B-14A9-550D-3FC02EDF847F}"/>
              </a:ext>
            </a:extLst>
          </p:cNvPr>
          <p:cNvSpPr>
            <a:spLocks noGrp="1"/>
          </p:cNvSpPr>
          <p:nvPr>
            <p:ph type="body" idx="1"/>
          </p:nvPr>
        </p:nvSpPr>
        <p:spPr/>
        <p:txBody>
          <a:bodyPr/>
          <a:lstStyle/>
          <a:p>
            <a:r>
              <a:rPr lang="de-DE" dirty="0"/>
              <a:t>Hier können SuS verschiedenen Beispielbilder testen und die Robustheit des trainierten Modells überprüfen. Idealerweise gibt man dazu Bilder zur Auswertung, auf denen das Modell nicht trainiert wurde. Die Bilder sollten dem Modell unbekannt sein. </a:t>
            </a:r>
            <a:br>
              <a:rPr lang="de-DE" dirty="0"/>
            </a:br>
            <a:r>
              <a:rPr lang="de-DE" dirty="0"/>
              <a:t>Höchstwahrscheinlich werden SuS nicht genug Trainingsdaten gehabt haben oder nicht in den verschiedensten Varianten, sodass sie eventuell weitere Trainingsdaten sammeln und das Modell neu trainieren müssen.</a:t>
            </a:r>
          </a:p>
        </p:txBody>
      </p:sp>
      <p:sp>
        <p:nvSpPr>
          <p:cNvPr id="4" name="Foliennummernplatzhalter 3">
            <a:extLst>
              <a:ext uri="{FF2B5EF4-FFF2-40B4-BE49-F238E27FC236}">
                <a16:creationId xmlns:a16="http://schemas.microsoft.com/office/drawing/2014/main" id="{5F70636D-9F53-0EDD-9FD4-86B9054C44F1}"/>
              </a:ext>
            </a:extLst>
          </p:cNvPr>
          <p:cNvSpPr>
            <a:spLocks noGrp="1"/>
          </p:cNvSpPr>
          <p:nvPr>
            <p:ph type="sldNum" sz="quarter" idx="5"/>
          </p:nvPr>
        </p:nvSpPr>
        <p:spPr/>
        <p:txBody>
          <a:bodyPr/>
          <a:lstStyle/>
          <a:p>
            <a:fld id="{78F714C6-2CBA-421C-97DA-EECA0D1B121A}" type="slidenum">
              <a:rPr lang="de-DE" smtClean="0"/>
              <a:t>24</a:t>
            </a:fld>
            <a:endParaRPr lang="de-DE"/>
          </a:p>
        </p:txBody>
      </p:sp>
    </p:spTree>
    <p:extLst>
      <p:ext uri="{BB962C8B-B14F-4D97-AF65-F5344CB8AC3E}">
        <p14:creationId xmlns:p14="http://schemas.microsoft.com/office/powerpoint/2010/main" val="234177528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37EEB7-6CBF-7CC5-EEF1-E5A580A3E36B}"/>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360A3650-1FC4-087A-273D-B5AF6D7FC680}"/>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C97C8B4C-1073-BF97-3377-412C861D46D1}"/>
              </a:ext>
            </a:extLst>
          </p:cNvPr>
          <p:cNvSpPr>
            <a:spLocks noGrp="1"/>
          </p:cNvSpPr>
          <p:nvPr>
            <p:ph type="body" idx="1"/>
          </p:nvPr>
        </p:nvSpPr>
        <p:spPr/>
        <p:txBody>
          <a:bodyPr/>
          <a:lstStyle/>
          <a:p>
            <a:r>
              <a:rPr lang="de-DE" b="0" dirty="0"/>
              <a:t>Was zeigt die Grafik?</a:t>
            </a:r>
          </a:p>
          <a:p>
            <a:r>
              <a:rPr lang="de-DE" b="0" dirty="0"/>
              <a:t>x-Achse (</a:t>
            </a:r>
            <a:r>
              <a:rPr lang="de-DE" b="0" dirty="0" err="1"/>
              <a:t>Epochs</a:t>
            </a:r>
            <a:r>
              <a:rPr lang="de-DE" b="0" dirty="0"/>
              <a:t>): Wie oft der </a:t>
            </a:r>
            <a:r>
              <a:rPr lang="de-DE" b="0" dirty="0" err="1"/>
              <a:t>Bildklassifizierer</a:t>
            </a:r>
            <a:r>
              <a:rPr lang="de-DE" b="0" dirty="0"/>
              <a:t> alle Trainingsbilder „durchgearbeitet“ hat.</a:t>
            </a:r>
          </a:p>
          <a:p>
            <a:r>
              <a:rPr lang="de-DE" b="0" dirty="0"/>
              <a:t>y-Achse (</a:t>
            </a:r>
            <a:r>
              <a:rPr lang="de-DE" b="0" dirty="0" err="1"/>
              <a:t>Accuracy</a:t>
            </a:r>
            <a:r>
              <a:rPr lang="de-DE" b="0" dirty="0"/>
              <a:t>): Anteil der richtig erkannten Bilder (0–1 entspricht 0–100 %).</a:t>
            </a:r>
          </a:p>
          <a:p>
            <a:endParaRPr lang="de-DE" b="0" dirty="0"/>
          </a:p>
          <a:p>
            <a:r>
              <a:rPr lang="de-DE" b="0" dirty="0"/>
              <a:t>Warum zwei Kurven?</a:t>
            </a:r>
          </a:p>
          <a:p>
            <a:r>
              <a:rPr lang="de-DE" b="0" dirty="0"/>
              <a:t>Blaue Kurve – </a:t>
            </a:r>
            <a:r>
              <a:rPr lang="de-DE" b="0" i="1" dirty="0" err="1"/>
              <a:t>acc</a:t>
            </a:r>
            <a:r>
              <a:rPr lang="de-DE" b="0" dirty="0"/>
              <a:t> (Training </a:t>
            </a:r>
            <a:r>
              <a:rPr lang="de-DE" b="0" dirty="0" err="1"/>
              <a:t>Accuracy</a:t>
            </a:r>
            <a:r>
              <a:rPr lang="de-DE" b="0" dirty="0"/>
              <a:t>): Genauigkeit auf den Bildern, mit denen das Modell gelernt hat.</a:t>
            </a:r>
          </a:p>
          <a:p>
            <a:r>
              <a:rPr lang="de-DE" b="0" dirty="0"/>
              <a:t>Orange Kurve – </a:t>
            </a:r>
            <a:r>
              <a:rPr lang="de-DE" b="0" i="1" dirty="0" err="1"/>
              <a:t>test</a:t>
            </a:r>
            <a:r>
              <a:rPr lang="de-DE" b="0" i="1" dirty="0"/>
              <a:t> </a:t>
            </a:r>
            <a:r>
              <a:rPr lang="de-DE" b="0" i="1" dirty="0" err="1"/>
              <a:t>acc</a:t>
            </a:r>
            <a:r>
              <a:rPr lang="de-DE" b="0" dirty="0"/>
              <a:t> (Test/Validierung): Genauigkeit auf neuen, ungesehenen Bildern. Die sind beiseitegelegt, damit wir prüfen können, wie gut das Modell „verallgemeinert“.</a:t>
            </a:r>
          </a:p>
          <a:p>
            <a:endParaRPr lang="de-DE" b="0" dirty="0"/>
          </a:p>
          <a:p>
            <a:r>
              <a:rPr lang="de-DE" b="0" dirty="0"/>
              <a:t>Wie liest man die Kurven?</a:t>
            </a:r>
          </a:p>
          <a:p>
            <a:r>
              <a:rPr lang="de-DE" b="0" dirty="0"/>
              <a:t>Am Anfang steigen beide schnell: Das Modell lernt Grundregeln (z. B. typische Formen/Farben).</a:t>
            </a:r>
          </a:p>
          <a:p>
            <a:r>
              <a:rPr lang="de-DE" b="0" dirty="0"/>
              <a:t>Später nähert sich die blaue Kurve ~1.0 (nahezu perfekt auf Trainingsbildern).</a:t>
            </a:r>
            <a:br>
              <a:rPr lang="de-DE" b="0" dirty="0"/>
            </a:br>
            <a:r>
              <a:rPr lang="de-DE" b="0" dirty="0"/>
              <a:t>Die orange Kurve steigt mit, bleibt aber etwas darunter → das ist normal: Neu gesehene Bilder sind schwerer.</a:t>
            </a:r>
          </a:p>
          <a:p>
            <a:r>
              <a:rPr lang="de-DE" b="0" dirty="0"/>
              <a:t>Abstand zwischen Blau und Orange = Generalisierungslücke.</a:t>
            </a:r>
          </a:p>
          <a:p>
            <a:pPr lvl="1"/>
            <a:r>
              <a:rPr lang="de-DE" b="0" dirty="0"/>
              <a:t>Klein → gutes, robustes Modell.</a:t>
            </a:r>
          </a:p>
          <a:p>
            <a:pPr lvl="1"/>
            <a:r>
              <a:rPr lang="de-DE" b="0" dirty="0"/>
              <a:t>Groß → </a:t>
            </a:r>
            <a:r>
              <a:rPr lang="de-DE" b="0" dirty="0" err="1"/>
              <a:t>Overfitting</a:t>
            </a:r>
            <a:r>
              <a:rPr lang="de-DE" b="0" dirty="0"/>
              <a:t>: Das Modell „merkt sich“ Trainingsbilder zu genau, statt Regeln zu lernen.</a:t>
            </a:r>
          </a:p>
          <a:p>
            <a:pPr lvl="1"/>
            <a:endParaRPr lang="de-DE" b="0" dirty="0"/>
          </a:p>
          <a:p>
            <a:r>
              <a:rPr lang="de-DE" b="0" dirty="0"/>
              <a:t>Was passiert intern beim Lernen?</a:t>
            </a:r>
          </a:p>
          <a:p>
            <a:r>
              <a:rPr lang="de-DE" b="0" dirty="0"/>
              <a:t>Vorhersage: Das Netz bekommt ein Mini-Paket Bilder (Batch) und rät die Klassen.</a:t>
            </a:r>
          </a:p>
          <a:p>
            <a:r>
              <a:rPr lang="de-DE" b="0" dirty="0"/>
              <a:t>Fehler messen (Loss): Vergleich mit den richtigen Labels (z. B. Kreuzentropie).</a:t>
            </a:r>
          </a:p>
          <a:p>
            <a:r>
              <a:rPr lang="de-DE" b="0" dirty="0"/>
              <a:t>Korrigieren: Über Backpropagation werden die Gewichte minimal angepasst (gesteuert von der </a:t>
            </a:r>
            <a:r>
              <a:rPr lang="de-DE" b="0" dirty="0" err="1"/>
              <a:t>Lernrate</a:t>
            </a:r>
            <a:r>
              <a:rPr lang="de-DE" b="0" dirty="0"/>
              <a:t>).</a:t>
            </a:r>
          </a:p>
          <a:p>
            <a:r>
              <a:rPr lang="de-DE" b="0" dirty="0"/>
              <a:t>Nach vielen Batches ist eine Epoche vorbei → dann wird die Testgenauigkeit gemessen (ohne </a:t>
            </a:r>
            <a:r>
              <a:rPr lang="de-DE" b="0" dirty="0" err="1"/>
              <a:t>weiterzulernen</a:t>
            </a:r>
            <a:r>
              <a:rPr lang="de-DE" b="0" dirty="0"/>
              <a:t>).</a:t>
            </a:r>
          </a:p>
          <a:p>
            <a:endParaRPr lang="de-DE" b="0" dirty="0"/>
          </a:p>
          <a:p>
            <a:r>
              <a:rPr lang="de-DE" b="0" dirty="0"/>
              <a:t>Woran erkennt man Probleme?</a:t>
            </a:r>
          </a:p>
          <a:p>
            <a:r>
              <a:rPr lang="de-DE" b="0" dirty="0"/>
              <a:t>Beide Kurven niedrig → </a:t>
            </a:r>
            <a:r>
              <a:rPr lang="de-DE" b="0" dirty="0" err="1"/>
              <a:t>Underfitting</a:t>
            </a:r>
            <a:r>
              <a:rPr lang="de-DE" b="0" dirty="0"/>
              <a:t> (Modell zu simpel, zu wenige Epochen, </a:t>
            </a:r>
            <a:r>
              <a:rPr lang="de-DE" b="0" dirty="0" err="1"/>
              <a:t>Lernrate</a:t>
            </a:r>
            <a:r>
              <a:rPr lang="de-DE" b="0" dirty="0"/>
              <a:t> zu klein/groß).</a:t>
            </a:r>
          </a:p>
          <a:p>
            <a:r>
              <a:rPr lang="de-DE" b="0" dirty="0"/>
              <a:t>Blau hoch, Orange stagniert/fällt → </a:t>
            </a:r>
            <a:r>
              <a:rPr lang="de-DE" b="0" dirty="0" err="1"/>
              <a:t>Overfitting</a:t>
            </a:r>
            <a:r>
              <a:rPr lang="de-DE" b="0" dirty="0"/>
              <a:t> (zu viele Epochen, zu komplex; Lösung: früher stoppen, mehr Daten, Augmentation, Regularisierung/Dropout).</a:t>
            </a:r>
          </a:p>
          <a:p>
            <a:endParaRPr lang="de-DE" b="0" dirty="0"/>
          </a:p>
          <a:p>
            <a:r>
              <a:rPr lang="de-DE" b="1" dirty="0"/>
              <a:t>Merksatz für SuS</a:t>
            </a:r>
          </a:p>
          <a:p>
            <a:r>
              <a:rPr lang="de-DE" b="0" dirty="0"/>
              <a:t>Blau zeigt, wie gut das Netz seine Übungsaufgaben kann.</a:t>
            </a:r>
            <a:br>
              <a:rPr lang="de-DE" b="0" dirty="0"/>
            </a:br>
            <a:r>
              <a:rPr lang="de-DE" b="0" dirty="0"/>
              <a:t>Orange zeigt, wie gut es die Klassenarbeit besteht.</a:t>
            </a:r>
            <a:br>
              <a:rPr lang="de-DE" b="0" dirty="0"/>
            </a:br>
            <a:r>
              <a:rPr lang="de-DE" b="0" dirty="0"/>
              <a:t>Wichtig ist eine hohe orange Kurve mit kleinem Abstand zur blauen.</a:t>
            </a:r>
          </a:p>
          <a:p>
            <a:endParaRPr lang="de-DE" dirty="0"/>
          </a:p>
        </p:txBody>
      </p:sp>
      <p:sp>
        <p:nvSpPr>
          <p:cNvPr id="4" name="Foliennummernplatzhalter 3">
            <a:extLst>
              <a:ext uri="{FF2B5EF4-FFF2-40B4-BE49-F238E27FC236}">
                <a16:creationId xmlns:a16="http://schemas.microsoft.com/office/drawing/2014/main" id="{265BB062-09B6-7114-26C5-DF214BD70D79}"/>
              </a:ext>
            </a:extLst>
          </p:cNvPr>
          <p:cNvSpPr>
            <a:spLocks noGrp="1"/>
          </p:cNvSpPr>
          <p:nvPr>
            <p:ph type="sldNum" sz="quarter" idx="5"/>
          </p:nvPr>
        </p:nvSpPr>
        <p:spPr/>
        <p:txBody>
          <a:bodyPr/>
          <a:lstStyle/>
          <a:p>
            <a:fld id="{78F714C6-2CBA-421C-97DA-EECA0D1B121A}" type="slidenum">
              <a:rPr lang="de-DE" smtClean="0"/>
              <a:t>25</a:t>
            </a:fld>
            <a:endParaRPr lang="de-DE"/>
          </a:p>
        </p:txBody>
      </p:sp>
    </p:spTree>
    <p:extLst>
      <p:ext uri="{BB962C8B-B14F-4D97-AF65-F5344CB8AC3E}">
        <p14:creationId xmlns:p14="http://schemas.microsoft.com/office/powerpoint/2010/main" val="69281000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BB6EF4-DFBF-F017-5EA9-6A1148809AAD}"/>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22EB43DC-F953-6F69-EBAF-A33A02A4AC3D}"/>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A3B3194B-53F9-DCB9-5D4D-E62C19E479B3}"/>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01765C79-0A14-1CAA-7D60-01D1F4228FB8}"/>
              </a:ext>
            </a:extLst>
          </p:cNvPr>
          <p:cNvSpPr>
            <a:spLocks noGrp="1"/>
          </p:cNvSpPr>
          <p:nvPr>
            <p:ph type="sldNum" sz="quarter" idx="5"/>
          </p:nvPr>
        </p:nvSpPr>
        <p:spPr/>
        <p:txBody>
          <a:bodyPr/>
          <a:lstStyle/>
          <a:p>
            <a:fld id="{78F714C6-2CBA-421C-97DA-EECA0D1B121A}" type="slidenum">
              <a:rPr lang="de-DE" smtClean="0"/>
              <a:t>26</a:t>
            </a:fld>
            <a:endParaRPr lang="de-DE"/>
          </a:p>
        </p:txBody>
      </p:sp>
    </p:spTree>
    <p:extLst>
      <p:ext uri="{BB962C8B-B14F-4D97-AF65-F5344CB8AC3E}">
        <p14:creationId xmlns:p14="http://schemas.microsoft.com/office/powerpoint/2010/main" val="354928200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1E9FBF-68F6-0CD0-C9F2-CAC377F01A30}"/>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919672AF-1789-9D3C-EC89-AF386E4A370E}"/>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1F2F31CC-47C5-9FA8-DBF9-F025EF117867}"/>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8294E541-4FA6-94EC-8D0E-5F6489B32484}"/>
              </a:ext>
            </a:extLst>
          </p:cNvPr>
          <p:cNvSpPr>
            <a:spLocks noGrp="1"/>
          </p:cNvSpPr>
          <p:nvPr>
            <p:ph type="sldNum" sz="quarter" idx="5"/>
          </p:nvPr>
        </p:nvSpPr>
        <p:spPr/>
        <p:txBody>
          <a:bodyPr/>
          <a:lstStyle/>
          <a:p>
            <a:fld id="{78F714C6-2CBA-421C-97DA-EECA0D1B121A}" type="slidenum">
              <a:rPr lang="de-DE" smtClean="0"/>
              <a:t>27</a:t>
            </a:fld>
            <a:endParaRPr lang="de-DE"/>
          </a:p>
        </p:txBody>
      </p:sp>
    </p:spTree>
    <p:extLst>
      <p:ext uri="{BB962C8B-B14F-4D97-AF65-F5344CB8AC3E}">
        <p14:creationId xmlns:p14="http://schemas.microsoft.com/office/powerpoint/2010/main" val="181755082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3871A4-449E-ABD1-C22F-CACE275C91DF}"/>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E8017BFB-CCB2-7AEC-37A5-4415152754BE}"/>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B408607D-881E-2AB6-BC8F-035F929BE8D7}"/>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F16471C4-E44E-B99B-F65A-8BAE0BFA822A}"/>
              </a:ext>
            </a:extLst>
          </p:cNvPr>
          <p:cNvSpPr>
            <a:spLocks noGrp="1"/>
          </p:cNvSpPr>
          <p:nvPr>
            <p:ph type="sldNum" sz="quarter" idx="5"/>
          </p:nvPr>
        </p:nvSpPr>
        <p:spPr/>
        <p:txBody>
          <a:bodyPr/>
          <a:lstStyle/>
          <a:p>
            <a:fld id="{78F714C6-2CBA-421C-97DA-EECA0D1B121A}" type="slidenum">
              <a:rPr lang="de-DE" smtClean="0"/>
              <a:t>28</a:t>
            </a:fld>
            <a:endParaRPr lang="de-DE"/>
          </a:p>
        </p:txBody>
      </p:sp>
    </p:spTree>
    <p:extLst>
      <p:ext uri="{BB962C8B-B14F-4D97-AF65-F5344CB8AC3E}">
        <p14:creationId xmlns:p14="http://schemas.microsoft.com/office/powerpoint/2010/main" val="140312811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C8F34E-5B6F-0647-ED40-C58A4A0F1DAD}"/>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C6EEFCB8-419C-9E7E-0AAC-07F724D725AA}"/>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47881471-BD62-E5BB-D631-F0BEEDDC6879}"/>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9B3AB9D4-696D-84E5-A5A1-EDCA3A47AF76}"/>
              </a:ext>
            </a:extLst>
          </p:cNvPr>
          <p:cNvSpPr>
            <a:spLocks noGrp="1"/>
          </p:cNvSpPr>
          <p:nvPr>
            <p:ph type="sldNum" sz="quarter" idx="5"/>
          </p:nvPr>
        </p:nvSpPr>
        <p:spPr/>
        <p:txBody>
          <a:bodyPr/>
          <a:lstStyle/>
          <a:p>
            <a:fld id="{78F714C6-2CBA-421C-97DA-EECA0D1B121A}" type="slidenum">
              <a:rPr lang="de-DE" smtClean="0"/>
              <a:t>29</a:t>
            </a:fld>
            <a:endParaRPr lang="de-DE"/>
          </a:p>
        </p:txBody>
      </p:sp>
    </p:spTree>
    <p:extLst>
      <p:ext uri="{BB962C8B-B14F-4D97-AF65-F5344CB8AC3E}">
        <p14:creationId xmlns:p14="http://schemas.microsoft.com/office/powerpoint/2010/main" val="408241370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B19246-1C6F-C69E-EE08-54D0804CF999}"/>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0AAD3452-597D-FCCA-895E-15FC6E39794C}"/>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DB9EB6CC-66C4-BD40-7739-F47E6E14BAE3}"/>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1B8AFCFA-78FC-542C-A4A6-01591C917ED8}"/>
              </a:ext>
            </a:extLst>
          </p:cNvPr>
          <p:cNvSpPr>
            <a:spLocks noGrp="1"/>
          </p:cNvSpPr>
          <p:nvPr>
            <p:ph type="sldNum" sz="quarter" idx="5"/>
          </p:nvPr>
        </p:nvSpPr>
        <p:spPr/>
        <p:txBody>
          <a:bodyPr/>
          <a:lstStyle/>
          <a:p>
            <a:fld id="{78F714C6-2CBA-421C-97DA-EECA0D1B121A}" type="slidenum">
              <a:rPr lang="de-DE" smtClean="0"/>
              <a:t>30</a:t>
            </a:fld>
            <a:endParaRPr lang="de-DE"/>
          </a:p>
        </p:txBody>
      </p:sp>
    </p:spTree>
    <p:extLst>
      <p:ext uri="{BB962C8B-B14F-4D97-AF65-F5344CB8AC3E}">
        <p14:creationId xmlns:p14="http://schemas.microsoft.com/office/powerpoint/2010/main" val="3152398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950ADA-9AEE-3A76-F899-3201BCCDDE33}"/>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F43741DA-4E56-53EB-2B8E-10C8F25228C1}"/>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6BCE3761-E1B3-5673-F7A6-259463FD1BFD}"/>
              </a:ext>
            </a:extLst>
          </p:cNvPr>
          <p:cNvSpPr>
            <a:spLocks noGrp="1"/>
          </p:cNvSpPr>
          <p:nvPr>
            <p:ph type="body" idx="1"/>
          </p:nvPr>
        </p:nvSpPr>
        <p:spPr/>
        <p:txBody>
          <a:bodyPr/>
          <a:lstStyle/>
          <a:p>
            <a:r>
              <a:rPr lang="de-DE" dirty="0"/>
              <a:t>Auf Basis von Daten: https://</a:t>
            </a:r>
            <a:r>
              <a:rPr lang="de-DE" dirty="0" err="1"/>
              <a:t>forest-fire.emergency.copernicus.eu</a:t>
            </a:r>
            <a:r>
              <a:rPr lang="de-DE" dirty="0"/>
              <a:t>/</a:t>
            </a:r>
            <a:r>
              <a:rPr lang="de-DE" dirty="0" err="1"/>
              <a:t>applications</a:t>
            </a:r>
            <a:r>
              <a:rPr lang="de-DE" dirty="0"/>
              <a:t>/</a:t>
            </a:r>
            <a:r>
              <a:rPr lang="de-DE" dirty="0" err="1"/>
              <a:t>data</a:t>
            </a:r>
            <a:r>
              <a:rPr lang="de-DE" dirty="0"/>
              <a:t>-and-services</a:t>
            </a:r>
          </a:p>
        </p:txBody>
      </p:sp>
      <p:sp>
        <p:nvSpPr>
          <p:cNvPr id="4" name="Foliennummernplatzhalter 3">
            <a:extLst>
              <a:ext uri="{FF2B5EF4-FFF2-40B4-BE49-F238E27FC236}">
                <a16:creationId xmlns:a16="http://schemas.microsoft.com/office/drawing/2014/main" id="{0F01792E-2694-57B2-BCD0-65D1E7B27523}"/>
              </a:ext>
            </a:extLst>
          </p:cNvPr>
          <p:cNvSpPr>
            <a:spLocks noGrp="1"/>
          </p:cNvSpPr>
          <p:nvPr>
            <p:ph type="sldNum" sz="quarter" idx="5"/>
          </p:nvPr>
        </p:nvSpPr>
        <p:spPr/>
        <p:txBody>
          <a:bodyPr/>
          <a:lstStyle/>
          <a:p>
            <a:fld id="{78F714C6-2CBA-421C-97DA-EECA0D1B121A}" type="slidenum">
              <a:rPr lang="de-DE" smtClean="0"/>
              <a:t>3</a:t>
            </a:fld>
            <a:endParaRPr lang="de-DE"/>
          </a:p>
        </p:txBody>
      </p:sp>
    </p:spTree>
    <p:extLst>
      <p:ext uri="{BB962C8B-B14F-4D97-AF65-F5344CB8AC3E}">
        <p14:creationId xmlns:p14="http://schemas.microsoft.com/office/powerpoint/2010/main" val="38722806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1F739E-C396-2D26-780B-ACAEA16B945D}"/>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65DE819F-4682-A2A0-6D5C-CF53ECE9ED81}"/>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8DF36295-67F6-C2B7-EFEF-477D9E6842C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Auf Basis von Daten: https://</a:t>
            </a:r>
            <a:r>
              <a:rPr lang="de-DE" dirty="0" err="1"/>
              <a:t>forest-fire.emergency.copernicus.eu</a:t>
            </a:r>
            <a:r>
              <a:rPr lang="de-DE" dirty="0"/>
              <a:t>/</a:t>
            </a:r>
            <a:r>
              <a:rPr lang="de-DE" dirty="0" err="1"/>
              <a:t>applications</a:t>
            </a:r>
            <a:r>
              <a:rPr lang="de-DE" dirty="0"/>
              <a:t>/</a:t>
            </a:r>
            <a:r>
              <a:rPr lang="de-DE" dirty="0" err="1"/>
              <a:t>data</a:t>
            </a:r>
            <a:r>
              <a:rPr lang="de-DE" dirty="0"/>
              <a:t>-and-services</a:t>
            </a:r>
          </a:p>
          <a:p>
            <a:endParaRPr lang="de-DE" dirty="0"/>
          </a:p>
        </p:txBody>
      </p:sp>
      <p:sp>
        <p:nvSpPr>
          <p:cNvPr id="4" name="Foliennummernplatzhalter 3">
            <a:extLst>
              <a:ext uri="{FF2B5EF4-FFF2-40B4-BE49-F238E27FC236}">
                <a16:creationId xmlns:a16="http://schemas.microsoft.com/office/drawing/2014/main" id="{201687CC-8828-3335-2A1B-5217634263B5}"/>
              </a:ext>
            </a:extLst>
          </p:cNvPr>
          <p:cNvSpPr>
            <a:spLocks noGrp="1"/>
          </p:cNvSpPr>
          <p:nvPr>
            <p:ph type="sldNum" sz="quarter" idx="5"/>
          </p:nvPr>
        </p:nvSpPr>
        <p:spPr/>
        <p:txBody>
          <a:bodyPr/>
          <a:lstStyle/>
          <a:p>
            <a:fld id="{78F714C6-2CBA-421C-97DA-EECA0D1B121A}" type="slidenum">
              <a:rPr lang="de-DE" smtClean="0"/>
              <a:t>4</a:t>
            </a:fld>
            <a:endParaRPr lang="de-DE"/>
          </a:p>
        </p:txBody>
      </p:sp>
    </p:spTree>
    <p:extLst>
      <p:ext uri="{BB962C8B-B14F-4D97-AF65-F5344CB8AC3E}">
        <p14:creationId xmlns:p14="http://schemas.microsoft.com/office/powerpoint/2010/main" val="42441850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de-DE" dirty="0"/>
              <a:t>Tagesschau: https://</a:t>
            </a:r>
            <a:r>
              <a:rPr lang="de-DE" dirty="0" err="1"/>
              <a:t>www.tagesschau.de</a:t>
            </a:r>
            <a:r>
              <a:rPr lang="de-DE" dirty="0"/>
              <a:t>/wissen/copernicus-co2-waldbraende-100.html</a:t>
            </a:r>
            <a:br>
              <a:rPr lang="de-DE" dirty="0"/>
            </a:br>
            <a:r>
              <a:rPr lang="de-DE" dirty="0"/>
              <a:t>Im Jahr 2025 haben Waldbrände in Europa so viel CO2 freigesetzt wie nie seit Beginn der Messungen. Den größten Anteil hatten laut Erdbeobachtungsdienst Copernicus die Brände in Spanien und Portugal.</a:t>
            </a:r>
          </a:p>
          <a:p>
            <a:pPr fontAlgn="base"/>
            <a:r>
              <a:rPr lang="de-DE" sz="1200" b="0" i="0" u="none" strike="noStrike" kern="1200" dirty="0">
                <a:solidFill>
                  <a:schemeClr val="tx1"/>
                </a:solidFill>
                <a:effectLst/>
                <a:latin typeface="+mn-lt"/>
                <a:ea typeface="+mn-ea"/>
                <a:cs typeface="+mn-cs"/>
              </a:rPr>
              <a:t>Rund 12,9 Megatonnen Kohlenstoff: So groß sind die Emissionen, die in Europa bis zum 15. September allein durch Waldbrände verursacht wurden. Das ergaben Schätzungen des EU-</a:t>
            </a:r>
            <a:r>
              <a:rPr lang="de-DE" sz="1200" b="0" i="0" u="none" strike="noStrike" kern="1200" dirty="0" err="1">
                <a:solidFill>
                  <a:schemeClr val="tx1"/>
                </a:solidFill>
                <a:effectLst/>
                <a:latin typeface="+mn-lt"/>
                <a:ea typeface="+mn-ea"/>
                <a:cs typeface="+mn-cs"/>
              </a:rPr>
              <a:t>Erdbeobachtngsprogramms</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Copernikus</a:t>
            </a:r>
            <a:r>
              <a:rPr lang="de-DE" sz="1200" b="0" i="0" u="none" strike="noStrike" kern="1200" dirty="0">
                <a:solidFill>
                  <a:schemeClr val="tx1"/>
                </a:solidFill>
                <a:effectLst/>
                <a:latin typeface="+mn-lt"/>
                <a:ea typeface="+mn-ea"/>
                <a:cs typeface="+mn-cs"/>
              </a:rPr>
              <a:t>: https://</a:t>
            </a:r>
            <a:r>
              <a:rPr lang="de-DE" sz="1200" b="0" i="0" u="none" strike="noStrike" kern="1200" dirty="0" err="1">
                <a:solidFill>
                  <a:schemeClr val="tx1"/>
                </a:solidFill>
                <a:effectLst/>
                <a:latin typeface="+mn-lt"/>
                <a:ea typeface="+mn-ea"/>
                <a:cs typeface="+mn-cs"/>
              </a:rPr>
              <a:t>atmosphere.copernicus.eu</a:t>
            </a:r>
            <a:r>
              <a:rPr lang="de-DE" sz="1200" b="0" i="0" u="none" strike="noStrike" kern="1200" dirty="0">
                <a:solidFill>
                  <a:schemeClr val="tx1"/>
                </a:solidFill>
                <a:effectLst/>
                <a:latin typeface="+mn-lt"/>
                <a:ea typeface="+mn-ea"/>
                <a:cs typeface="+mn-cs"/>
              </a:rPr>
              <a:t>/copernicus-highest-wildfire-emissions-europe-23-years-after-extreme-summer-iberia </a:t>
            </a:r>
          </a:p>
          <a:p>
            <a:pPr fontAlgn="base"/>
            <a:r>
              <a:rPr lang="de-DE" sz="1200" b="0" i="0" u="none" strike="noStrike" kern="1200" dirty="0">
                <a:solidFill>
                  <a:schemeClr val="tx1"/>
                </a:solidFill>
                <a:effectLst/>
                <a:latin typeface="+mn-lt"/>
                <a:ea typeface="+mn-ea"/>
                <a:cs typeface="+mn-cs"/>
              </a:rPr>
              <a:t>Damit wurde bereits jetzt der bisherige Höchstwert von 11,4 Megatonnen aus den Jahren 2003 und 2017 deutlich überschritten. Die Zahl könnte auch noch steigen, denn laut Copernicus ist die Waldbrandsaison in Europa noch nicht beendet.</a:t>
            </a:r>
          </a:p>
          <a:p>
            <a:pPr fontAlgn="base"/>
            <a:r>
              <a:rPr lang="de-DE" sz="1200" b="0" i="0" u="none" strike="noStrike" kern="1200" dirty="0">
                <a:solidFill>
                  <a:schemeClr val="tx1"/>
                </a:solidFill>
                <a:effectLst/>
                <a:latin typeface="+mn-lt"/>
                <a:ea typeface="+mn-ea"/>
                <a:cs typeface="+mn-cs"/>
              </a:rPr>
              <a:t>Dabei führte Copernicus rund drei Viertel der Gesamtemissionen 2025 auf die Brände in Portugal und Spanien im August zurück. Hinzu kamen große Feuer in der Türkei, auf Zypern und in Balkanstaaten. So erlebte auch der Südosten Europas eine der aktivsten Saisons der vergangenen Jahre.</a:t>
            </a:r>
          </a:p>
          <a:p>
            <a:pPr marL="0" marR="0" indent="0" algn="l" defTabSz="914400" rtl="0" eaLnBrk="1" fontAlgn="auto" latinLnBrk="0" hangingPunct="1">
              <a:lnSpc>
                <a:spcPct val="100000"/>
              </a:lnSpc>
              <a:spcBef>
                <a:spcPts val="0"/>
              </a:spcBef>
              <a:spcAft>
                <a:spcPts val="0"/>
              </a:spcAft>
              <a:buClrTx/>
              <a:buSzTx/>
              <a:buFontTx/>
              <a:buNone/>
              <a:tabLst/>
              <a:defRPr/>
            </a:pPr>
            <a:endParaRPr lang="de-DE" dirty="0"/>
          </a:p>
          <a:p>
            <a:endParaRPr lang="de-DE" dirty="0"/>
          </a:p>
          <a:p>
            <a:endParaRPr lang="de-DE" dirty="0"/>
          </a:p>
        </p:txBody>
      </p:sp>
      <p:sp>
        <p:nvSpPr>
          <p:cNvPr id="4" name="Foliennummernplatzhalter 3"/>
          <p:cNvSpPr>
            <a:spLocks noGrp="1"/>
          </p:cNvSpPr>
          <p:nvPr>
            <p:ph type="sldNum" sz="quarter" idx="5"/>
          </p:nvPr>
        </p:nvSpPr>
        <p:spPr/>
        <p:txBody>
          <a:bodyPr/>
          <a:lstStyle/>
          <a:p>
            <a:fld id="{78F714C6-2CBA-421C-97DA-EECA0D1B121A}" type="slidenum">
              <a:rPr lang="de-DE" smtClean="0"/>
              <a:t>5</a:t>
            </a:fld>
            <a:endParaRPr lang="de-DE"/>
          </a:p>
        </p:txBody>
      </p:sp>
    </p:spTree>
    <p:extLst>
      <p:ext uri="{BB962C8B-B14F-4D97-AF65-F5344CB8AC3E}">
        <p14:creationId xmlns:p14="http://schemas.microsoft.com/office/powerpoint/2010/main" val="36618222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78F714C6-2CBA-421C-97DA-EECA0D1B121A}" type="slidenum">
              <a:rPr lang="de-DE" smtClean="0"/>
              <a:t>6</a:t>
            </a:fld>
            <a:endParaRPr lang="de-DE"/>
          </a:p>
        </p:txBody>
      </p:sp>
    </p:spTree>
    <p:extLst>
      <p:ext uri="{BB962C8B-B14F-4D97-AF65-F5344CB8AC3E}">
        <p14:creationId xmlns:p14="http://schemas.microsoft.com/office/powerpoint/2010/main" val="15034069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78F714C6-2CBA-421C-97DA-EECA0D1B121A}" type="slidenum">
              <a:rPr lang="de-DE" smtClean="0"/>
              <a:t>7</a:t>
            </a:fld>
            <a:endParaRPr lang="de-DE"/>
          </a:p>
        </p:txBody>
      </p:sp>
    </p:spTree>
    <p:extLst>
      <p:ext uri="{BB962C8B-B14F-4D97-AF65-F5344CB8AC3E}">
        <p14:creationId xmlns:p14="http://schemas.microsoft.com/office/powerpoint/2010/main" val="13587170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https://</a:t>
            </a:r>
            <a:r>
              <a:rPr lang="de-DE" dirty="0" err="1"/>
              <a:t>esero.at</a:t>
            </a:r>
            <a:r>
              <a:rPr lang="de-DE" dirty="0"/>
              <a:t>/</a:t>
            </a:r>
            <a:r>
              <a:rPr lang="de-DE" dirty="0" err="1"/>
              <a:t>files</a:t>
            </a:r>
            <a:r>
              <a:rPr lang="de-DE" dirty="0"/>
              <a:t>/2025/01/</a:t>
            </a:r>
            <a:r>
              <a:rPr lang="de-DE" dirty="0" err="1"/>
              <a:t>copernicus-browser_kurzanleitung_fuer_den_unterricht.pdf</a:t>
            </a:r>
            <a:endParaRPr lang="de-DE" dirty="0"/>
          </a:p>
        </p:txBody>
      </p:sp>
      <p:sp>
        <p:nvSpPr>
          <p:cNvPr id="4" name="Foliennummernplatzhalter 3"/>
          <p:cNvSpPr>
            <a:spLocks noGrp="1"/>
          </p:cNvSpPr>
          <p:nvPr>
            <p:ph type="sldNum" sz="quarter" idx="5"/>
          </p:nvPr>
        </p:nvSpPr>
        <p:spPr/>
        <p:txBody>
          <a:bodyPr/>
          <a:lstStyle/>
          <a:p>
            <a:fld id="{78F714C6-2CBA-421C-97DA-EECA0D1B121A}" type="slidenum">
              <a:rPr lang="de-DE" smtClean="0"/>
              <a:t>9</a:t>
            </a:fld>
            <a:endParaRPr lang="de-DE"/>
          </a:p>
        </p:txBody>
      </p:sp>
    </p:spTree>
    <p:extLst>
      <p:ext uri="{BB962C8B-B14F-4D97-AF65-F5344CB8AC3E}">
        <p14:creationId xmlns:p14="http://schemas.microsoft.com/office/powerpoint/2010/main" val="3246231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6E8F91-FECC-22CD-1470-C729DBC361F2}"/>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858893C4-CD5B-A848-5DD3-63CA5FF1DE9A}"/>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F206CCAD-22A3-CC3D-60BA-6A1F2B657F28}"/>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9049B251-DA30-94F3-3C70-67604DCEEEFA}"/>
              </a:ext>
            </a:extLst>
          </p:cNvPr>
          <p:cNvSpPr>
            <a:spLocks noGrp="1"/>
          </p:cNvSpPr>
          <p:nvPr>
            <p:ph type="sldNum" sz="quarter" idx="5"/>
          </p:nvPr>
        </p:nvSpPr>
        <p:spPr/>
        <p:txBody>
          <a:bodyPr/>
          <a:lstStyle/>
          <a:p>
            <a:fld id="{78F714C6-2CBA-421C-97DA-EECA0D1B121A}" type="slidenum">
              <a:rPr lang="de-DE" smtClean="0"/>
              <a:t>10</a:t>
            </a:fld>
            <a:endParaRPr lang="de-DE"/>
          </a:p>
        </p:txBody>
      </p:sp>
    </p:spTree>
    <p:extLst>
      <p:ext uri="{BB962C8B-B14F-4D97-AF65-F5344CB8AC3E}">
        <p14:creationId xmlns:p14="http://schemas.microsoft.com/office/powerpoint/2010/main" val="20951602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Nur Titel">
    <p:spTree>
      <p:nvGrpSpPr>
        <p:cNvPr id="1" name=""/>
        <p:cNvGrpSpPr/>
        <p:nvPr/>
      </p:nvGrpSpPr>
      <p:grpSpPr>
        <a:xfrm>
          <a:off x="0" y="0"/>
          <a:ext cx="0" cy="0"/>
          <a:chOff x="0" y="0"/>
          <a:chExt cx="0" cy="0"/>
        </a:xfrm>
      </p:grpSpPr>
      <p:sp>
        <p:nvSpPr>
          <p:cNvPr id="4" name="Titelplatzhalter 1">
            <a:extLst>
              <a:ext uri="{FF2B5EF4-FFF2-40B4-BE49-F238E27FC236}">
                <a16:creationId xmlns:a16="http://schemas.microsoft.com/office/drawing/2014/main" id="{1524016E-2164-FDAA-5A83-BA2D6960F679}"/>
              </a:ext>
            </a:extLst>
          </p:cNvPr>
          <p:cNvSpPr>
            <a:spLocks noGrp="1"/>
          </p:cNvSpPr>
          <p:nvPr>
            <p:ph type="title"/>
          </p:nvPr>
        </p:nvSpPr>
        <p:spPr>
          <a:xfrm>
            <a:off x="220392" y="152082"/>
            <a:ext cx="8806779" cy="701402"/>
          </a:xfrm>
          <a:prstGeom prst="rect">
            <a:avLst/>
          </a:prstGeom>
        </p:spPr>
        <p:txBody>
          <a:bodyPr vert="horz" lIns="91440" tIns="45720" rIns="91440" bIns="45720" rtlCol="0" anchor="ctr">
            <a:noAutofit/>
          </a:bodyPr>
          <a:lstStyle/>
          <a:p>
            <a:r>
              <a:rPr lang="de-DE" dirty="0"/>
              <a:t>Titelmasterformat durch Klicken bearbeiten</a:t>
            </a:r>
          </a:p>
        </p:txBody>
      </p:sp>
    </p:spTree>
    <p:extLst>
      <p:ext uri="{BB962C8B-B14F-4D97-AF65-F5344CB8AC3E}">
        <p14:creationId xmlns:p14="http://schemas.microsoft.com/office/powerpoint/2010/main" val="27195971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94ECC4E-EC22-4205-B453-B4AC231EB04E}"/>
              </a:ext>
            </a:extLst>
          </p:cNvPr>
          <p:cNvSpPr>
            <a:spLocks noGrp="1"/>
          </p:cNvSpPr>
          <p:nvPr>
            <p:ph type="title"/>
          </p:nvPr>
        </p:nvSpPr>
        <p:spPr/>
        <p:txBody>
          <a:bodyPr/>
          <a:lstStyle/>
          <a:p>
            <a:r>
              <a:rPr lang="de-DE"/>
              <a:t>Titelmasterformat durch Klicken bearbeiten</a:t>
            </a:r>
          </a:p>
        </p:txBody>
      </p:sp>
      <p:sp>
        <p:nvSpPr>
          <p:cNvPr id="3" name="Vertikaler Textplatzhalter 2">
            <a:extLst>
              <a:ext uri="{FF2B5EF4-FFF2-40B4-BE49-F238E27FC236}">
                <a16:creationId xmlns:a16="http://schemas.microsoft.com/office/drawing/2014/main" id="{B16A626F-B8D1-425A-969C-4B2F315CF4BE}"/>
              </a:ext>
            </a:extLst>
          </p:cNvPr>
          <p:cNvSpPr>
            <a:spLocks noGrp="1"/>
          </p:cNvSpPr>
          <p:nvPr>
            <p:ph type="body" orient="vert" idx="1"/>
          </p:nvPr>
        </p:nvSpPr>
        <p:spPr/>
        <p:txBody>
          <a:bodyPr vert="eaVert"/>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36542123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a:extLst>
              <a:ext uri="{FF2B5EF4-FFF2-40B4-BE49-F238E27FC236}">
                <a16:creationId xmlns:a16="http://schemas.microsoft.com/office/drawing/2014/main" id="{DB370BF0-0E8E-4164-9D28-DD6A6A45E06E}"/>
              </a:ext>
            </a:extLst>
          </p:cNvPr>
          <p:cNvSpPr>
            <a:spLocks noGrp="1"/>
          </p:cNvSpPr>
          <p:nvPr>
            <p:ph type="title" orient="vert"/>
          </p:nvPr>
        </p:nvSpPr>
        <p:spPr>
          <a:xfrm>
            <a:off x="8724900" y="365125"/>
            <a:ext cx="2628900" cy="5811838"/>
          </a:xfrm>
        </p:spPr>
        <p:txBody>
          <a:bodyPr vert="eaVert"/>
          <a:lstStyle/>
          <a:p>
            <a:r>
              <a:rPr lang="de-DE"/>
              <a:t>Titelmasterformat durch Klicken bearbeiten</a:t>
            </a:r>
          </a:p>
        </p:txBody>
      </p:sp>
      <p:sp>
        <p:nvSpPr>
          <p:cNvPr id="3" name="Vertikaler Textplatzhalter 2">
            <a:extLst>
              <a:ext uri="{FF2B5EF4-FFF2-40B4-BE49-F238E27FC236}">
                <a16:creationId xmlns:a16="http://schemas.microsoft.com/office/drawing/2014/main" id="{DD3CF92E-DC51-47F0-86ED-226D3AEA001D}"/>
              </a:ext>
            </a:extLst>
          </p:cNvPr>
          <p:cNvSpPr>
            <a:spLocks noGrp="1"/>
          </p:cNvSpPr>
          <p:nvPr>
            <p:ph type="body" orient="vert" idx="1"/>
          </p:nvPr>
        </p:nvSpPr>
        <p:spPr>
          <a:xfrm>
            <a:off x="838200" y="365125"/>
            <a:ext cx="7734300" cy="5811838"/>
          </a:xfrm>
        </p:spPr>
        <p:txBody>
          <a:bodyPr vert="eaVert"/>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289263111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Standardfolie">
    <p:spTree>
      <p:nvGrpSpPr>
        <p:cNvPr id="1" name=""/>
        <p:cNvGrpSpPr/>
        <p:nvPr/>
      </p:nvGrpSpPr>
      <p:grpSpPr>
        <a:xfrm>
          <a:off x="0" y="0"/>
          <a:ext cx="0" cy="0"/>
          <a:chOff x="0" y="0"/>
          <a:chExt cx="0" cy="0"/>
        </a:xfrm>
      </p:grpSpPr>
      <p:sp>
        <p:nvSpPr>
          <p:cNvPr id="3" name="Fußzeilenplatzhalter 2">
            <a:extLst>
              <a:ext uri="{FF2B5EF4-FFF2-40B4-BE49-F238E27FC236}">
                <a16:creationId xmlns:a16="http://schemas.microsoft.com/office/drawing/2014/main" id="{CA01ABCF-D037-4D15-B9DF-294AF0072B63}"/>
              </a:ext>
            </a:extLst>
          </p:cNvPr>
          <p:cNvSpPr>
            <a:spLocks noGrp="1"/>
          </p:cNvSpPr>
          <p:nvPr>
            <p:ph type="ftr" sz="quarter" idx="10"/>
          </p:nvPr>
        </p:nvSpPr>
        <p:spPr/>
        <p:txBody>
          <a:bodyPr/>
          <a:lstStyle/>
          <a:p>
            <a:pPr algn="l"/>
            <a:r>
              <a:rPr lang="de-DE"/>
              <a:t>Arduino Kurs | Grundlagen Mikrocontroller</a:t>
            </a:r>
          </a:p>
        </p:txBody>
      </p:sp>
      <p:sp>
        <p:nvSpPr>
          <p:cNvPr id="4" name="Foliennummernplatzhalter 3">
            <a:extLst>
              <a:ext uri="{FF2B5EF4-FFF2-40B4-BE49-F238E27FC236}">
                <a16:creationId xmlns:a16="http://schemas.microsoft.com/office/drawing/2014/main" id="{59B46F70-2FCF-4FFD-87B5-6E842B48D608}"/>
              </a:ext>
            </a:extLst>
          </p:cNvPr>
          <p:cNvSpPr>
            <a:spLocks noGrp="1"/>
          </p:cNvSpPr>
          <p:nvPr>
            <p:ph type="sldNum" sz="quarter" idx="11"/>
          </p:nvPr>
        </p:nvSpPr>
        <p:spPr/>
        <p:txBody>
          <a:bodyPr/>
          <a:lstStyle/>
          <a:p>
            <a:fld id="{0913E530-2E57-4EF7-981A-342AC3921A5E}" type="slidenum">
              <a:rPr lang="de-DE" smtClean="0"/>
              <a:t>‹Nr.›</a:t>
            </a:fld>
            <a:endParaRPr lang="de-DE"/>
          </a:p>
        </p:txBody>
      </p:sp>
      <p:sp>
        <p:nvSpPr>
          <p:cNvPr id="13" name="Title 1">
            <a:extLst>
              <a:ext uri="{FF2B5EF4-FFF2-40B4-BE49-F238E27FC236}">
                <a16:creationId xmlns:a16="http://schemas.microsoft.com/office/drawing/2014/main" id="{D42FEF8B-00AC-42CA-97EE-FB8126AF2085}"/>
              </a:ext>
            </a:extLst>
          </p:cNvPr>
          <p:cNvSpPr>
            <a:spLocks noGrp="1"/>
          </p:cNvSpPr>
          <p:nvPr>
            <p:ph type="title" hasCustomPrompt="1"/>
          </p:nvPr>
        </p:nvSpPr>
        <p:spPr>
          <a:xfrm>
            <a:off x="848911" y="154032"/>
            <a:ext cx="9133290" cy="887832"/>
          </a:xfrm>
        </p:spPr>
        <p:txBody>
          <a:bodyPr>
            <a:normAutofit/>
          </a:bodyPr>
          <a:lstStyle>
            <a:lvl1pPr>
              <a:defRPr sz="3600"/>
            </a:lvl1pPr>
          </a:lstStyle>
          <a:p>
            <a:r>
              <a:rPr lang="de-DE"/>
              <a:t>Kapitelüberschrift</a:t>
            </a:r>
            <a:endParaRPr lang="en-US"/>
          </a:p>
        </p:txBody>
      </p:sp>
      <p:sp>
        <p:nvSpPr>
          <p:cNvPr id="7" name="Rechteck 6">
            <a:extLst>
              <a:ext uri="{FF2B5EF4-FFF2-40B4-BE49-F238E27FC236}">
                <a16:creationId xmlns:a16="http://schemas.microsoft.com/office/drawing/2014/main" id="{66B277CE-22C2-494A-90F7-612EBC241FA6}"/>
              </a:ext>
            </a:extLst>
          </p:cNvPr>
          <p:cNvSpPr/>
          <p:nvPr userDrawn="1"/>
        </p:nvSpPr>
        <p:spPr>
          <a:xfrm>
            <a:off x="678376" y="154032"/>
            <a:ext cx="56270" cy="887832"/>
          </a:xfrm>
          <a:prstGeom prst="rect">
            <a:avLst/>
          </a:prstGeom>
          <a:solidFill>
            <a:srgbClr val="DF1D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9" name="Textplatzhalter 8">
            <a:extLst>
              <a:ext uri="{FF2B5EF4-FFF2-40B4-BE49-F238E27FC236}">
                <a16:creationId xmlns:a16="http://schemas.microsoft.com/office/drawing/2014/main" id="{F629CFB2-EA39-456A-AC43-129BB4407D3A}"/>
              </a:ext>
            </a:extLst>
          </p:cNvPr>
          <p:cNvSpPr>
            <a:spLocks noGrp="1"/>
          </p:cNvSpPr>
          <p:nvPr>
            <p:ph type="body" sz="quarter" idx="13"/>
          </p:nvPr>
        </p:nvSpPr>
        <p:spPr>
          <a:xfrm>
            <a:off x="847968" y="1682749"/>
            <a:ext cx="5316923" cy="900000"/>
          </a:xfrm>
          <a:prstGeom prst="roundRect">
            <a:avLst/>
          </a:prstGeom>
          <a:noFill/>
          <a:ln w="63500">
            <a:solidFill>
              <a:schemeClr val="accent6"/>
            </a:solidFill>
          </a:ln>
        </p:spPr>
        <p:txBody>
          <a:bodyPr>
            <a:noAutofit/>
          </a:bodyPr>
          <a:lstStyle>
            <a:lvl1pPr marL="0" indent="0">
              <a:buNone/>
              <a:defRPr sz="16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de-DE"/>
              <a:t>Mastertextformat bearbeiten</a:t>
            </a:r>
          </a:p>
        </p:txBody>
      </p:sp>
      <p:sp>
        <p:nvSpPr>
          <p:cNvPr id="14" name="Textplatzhalter 8">
            <a:extLst>
              <a:ext uri="{FF2B5EF4-FFF2-40B4-BE49-F238E27FC236}">
                <a16:creationId xmlns:a16="http://schemas.microsoft.com/office/drawing/2014/main" id="{D1A897C7-53CB-4B11-BD71-498D45CBD93B}"/>
              </a:ext>
            </a:extLst>
          </p:cNvPr>
          <p:cNvSpPr>
            <a:spLocks noGrp="1"/>
          </p:cNvSpPr>
          <p:nvPr>
            <p:ph type="body" sz="quarter" idx="14"/>
          </p:nvPr>
        </p:nvSpPr>
        <p:spPr>
          <a:xfrm>
            <a:off x="847968" y="2799108"/>
            <a:ext cx="5316923" cy="900000"/>
          </a:xfrm>
          <a:prstGeom prst="roundRect">
            <a:avLst>
              <a:gd name="adj" fmla="val 16667"/>
            </a:avLst>
          </a:prstGeom>
          <a:noFill/>
          <a:ln w="63500">
            <a:solidFill>
              <a:schemeClr val="accent2"/>
            </a:solidFill>
          </a:ln>
        </p:spPr>
        <p:txBody>
          <a:bodyPr>
            <a:noAutofit/>
          </a:bodyPr>
          <a:lstStyle>
            <a:lvl1pPr marL="0" indent="0">
              <a:buNone/>
              <a:defRPr sz="16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de-DE"/>
              <a:t>Mastertextformat bearbeiten</a:t>
            </a:r>
          </a:p>
        </p:txBody>
      </p:sp>
      <p:sp>
        <p:nvSpPr>
          <p:cNvPr id="11" name="Bildplatzhalter 10">
            <a:extLst>
              <a:ext uri="{FF2B5EF4-FFF2-40B4-BE49-F238E27FC236}">
                <a16:creationId xmlns:a16="http://schemas.microsoft.com/office/drawing/2014/main" id="{4460107D-B4BA-4BFC-A0C2-31AAB9AB4791}"/>
              </a:ext>
            </a:extLst>
          </p:cNvPr>
          <p:cNvSpPr>
            <a:spLocks noGrp="1"/>
          </p:cNvSpPr>
          <p:nvPr>
            <p:ph type="pic" sz="quarter" idx="15"/>
          </p:nvPr>
        </p:nvSpPr>
        <p:spPr>
          <a:xfrm>
            <a:off x="6775939" y="1682751"/>
            <a:ext cx="4568092" cy="3949701"/>
          </a:xfrm>
        </p:spPr>
        <p:txBody>
          <a:bodyPr/>
          <a:lstStyle>
            <a:lvl1pPr marL="0" indent="0">
              <a:buNone/>
              <a:defRPr/>
            </a:lvl1pPr>
          </a:lstStyle>
          <a:p>
            <a:endParaRPr lang="de-DE"/>
          </a:p>
        </p:txBody>
      </p:sp>
      <p:sp>
        <p:nvSpPr>
          <p:cNvPr id="10" name="Textplatzhalter 8">
            <a:extLst>
              <a:ext uri="{FF2B5EF4-FFF2-40B4-BE49-F238E27FC236}">
                <a16:creationId xmlns:a16="http://schemas.microsoft.com/office/drawing/2014/main" id="{FD43516C-84D4-42EE-BF27-77D1DB2DBDBD}"/>
              </a:ext>
            </a:extLst>
          </p:cNvPr>
          <p:cNvSpPr>
            <a:spLocks noGrp="1"/>
          </p:cNvSpPr>
          <p:nvPr>
            <p:ph type="body" sz="quarter" idx="16"/>
          </p:nvPr>
        </p:nvSpPr>
        <p:spPr>
          <a:xfrm>
            <a:off x="838199" y="3915467"/>
            <a:ext cx="5316923" cy="900000"/>
          </a:xfrm>
          <a:prstGeom prst="roundRect">
            <a:avLst/>
          </a:prstGeom>
          <a:noFill/>
          <a:ln w="63500">
            <a:solidFill>
              <a:srgbClr val="FF0000"/>
            </a:solidFill>
          </a:ln>
        </p:spPr>
        <p:txBody>
          <a:bodyPr>
            <a:noAutofit/>
          </a:bodyPr>
          <a:lstStyle>
            <a:lvl1pPr marL="0" indent="0">
              <a:buNone/>
              <a:defRPr sz="16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de-DE"/>
              <a:t>Mastertextformat bearbeiten</a:t>
            </a:r>
          </a:p>
        </p:txBody>
      </p:sp>
      <p:sp>
        <p:nvSpPr>
          <p:cNvPr id="12" name="Textplatzhalter 8">
            <a:extLst>
              <a:ext uri="{FF2B5EF4-FFF2-40B4-BE49-F238E27FC236}">
                <a16:creationId xmlns:a16="http://schemas.microsoft.com/office/drawing/2014/main" id="{EB32F929-520A-4401-A2F3-433E2918C641}"/>
              </a:ext>
            </a:extLst>
          </p:cNvPr>
          <p:cNvSpPr>
            <a:spLocks noGrp="1"/>
          </p:cNvSpPr>
          <p:nvPr>
            <p:ph type="body" sz="quarter" idx="17"/>
          </p:nvPr>
        </p:nvSpPr>
        <p:spPr>
          <a:xfrm>
            <a:off x="847968" y="5031826"/>
            <a:ext cx="5316923" cy="900000"/>
          </a:xfrm>
          <a:prstGeom prst="roundRect">
            <a:avLst/>
          </a:prstGeom>
          <a:noFill/>
          <a:ln w="63500">
            <a:solidFill>
              <a:schemeClr val="accent1"/>
            </a:solidFill>
          </a:ln>
        </p:spPr>
        <p:txBody>
          <a:bodyPr>
            <a:noAutofit/>
          </a:bodyPr>
          <a:lstStyle>
            <a:lvl1pPr marL="0" indent="0">
              <a:buNone/>
              <a:defRPr sz="16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de-DE"/>
              <a:t>Mastertextformat bearbeiten</a:t>
            </a:r>
          </a:p>
        </p:txBody>
      </p:sp>
    </p:spTree>
    <p:extLst>
      <p:ext uri="{BB962C8B-B14F-4D97-AF65-F5344CB8AC3E}">
        <p14:creationId xmlns:p14="http://schemas.microsoft.com/office/powerpoint/2010/main" val="2199040967"/>
      </p:ext>
    </p:extLst>
  </p:cSld>
  <p:clrMapOvr>
    <a:masterClrMapping/>
  </p:clrMapOvr>
  <p:hf hd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92A4AA9-F5B3-4A6A-80A8-3F6A79B9987C}"/>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de-DE"/>
              <a:t>Titelmasterformat durch Klicken bearbeiten</a:t>
            </a:r>
          </a:p>
        </p:txBody>
      </p:sp>
      <p:sp>
        <p:nvSpPr>
          <p:cNvPr id="3" name="Untertitel 2">
            <a:extLst>
              <a:ext uri="{FF2B5EF4-FFF2-40B4-BE49-F238E27FC236}">
                <a16:creationId xmlns:a16="http://schemas.microsoft.com/office/drawing/2014/main" id="{1D494149-971B-4FDC-9C3A-0238856C4D79}"/>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Formatvorlage des Untertitelmasters durch Klicken bearbeiten</a:t>
            </a:r>
          </a:p>
        </p:txBody>
      </p:sp>
      <p:sp>
        <p:nvSpPr>
          <p:cNvPr id="4" name="Datumsplatzhalter 3">
            <a:extLst>
              <a:ext uri="{FF2B5EF4-FFF2-40B4-BE49-F238E27FC236}">
                <a16:creationId xmlns:a16="http://schemas.microsoft.com/office/drawing/2014/main" id="{191A5A27-1559-49E3-84D9-FA35F71DA945}"/>
              </a:ext>
            </a:extLst>
          </p:cNvPr>
          <p:cNvSpPr>
            <a:spLocks noGrp="1"/>
          </p:cNvSpPr>
          <p:nvPr>
            <p:ph type="dt" sz="half" idx="10"/>
          </p:nvPr>
        </p:nvSpPr>
        <p:spPr>
          <a:xfrm>
            <a:off x="838200" y="6356350"/>
            <a:ext cx="2743200" cy="365125"/>
          </a:xfrm>
          <a:prstGeom prst="rect">
            <a:avLst/>
          </a:prstGeom>
        </p:spPr>
        <p:txBody>
          <a:bodyPr/>
          <a:lstStyle/>
          <a:p>
            <a:fld id="{C52F53F0-2E8A-4FFB-97A1-CD61D4879CD1}" type="datetimeFigureOut">
              <a:rPr lang="de-DE" smtClean="0"/>
              <a:t>10.12.25</a:t>
            </a:fld>
            <a:endParaRPr lang="de-DE"/>
          </a:p>
        </p:txBody>
      </p:sp>
      <p:sp>
        <p:nvSpPr>
          <p:cNvPr id="5" name="Fußzeilenplatzhalter 4">
            <a:extLst>
              <a:ext uri="{FF2B5EF4-FFF2-40B4-BE49-F238E27FC236}">
                <a16:creationId xmlns:a16="http://schemas.microsoft.com/office/drawing/2014/main" id="{DE30F437-C052-4E66-95A8-CBADD1C682E8}"/>
              </a:ext>
            </a:extLst>
          </p:cNvPr>
          <p:cNvSpPr>
            <a:spLocks noGrp="1"/>
          </p:cNvSpPr>
          <p:nvPr>
            <p:ph type="ftr" sz="quarter" idx="11"/>
          </p:nvPr>
        </p:nvSpPr>
        <p:spPr>
          <a:xfrm>
            <a:off x="4038600" y="6356350"/>
            <a:ext cx="4114800" cy="365125"/>
          </a:xfrm>
          <a:prstGeom prst="rect">
            <a:avLst/>
          </a:prstGeom>
        </p:spPr>
        <p:txBody>
          <a:bodyPr/>
          <a:lstStyle/>
          <a:p>
            <a:endParaRPr lang="de-DE"/>
          </a:p>
        </p:txBody>
      </p:sp>
      <p:sp>
        <p:nvSpPr>
          <p:cNvPr id="6" name="Foliennummernplatzhalter 5">
            <a:extLst>
              <a:ext uri="{FF2B5EF4-FFF2-40B4-BE49-F238E27FC236}">
                <a16:creationId xmlns:a16="http://schemas.microsoft.com/office/drawing/2014/main" id="{5C5D7123-7599-4C7A-9A3C-813A6881C004}"/>
              </a:ext>
            </a:extLst>
          </p:cNvPr>
          <p:cNvSpPr>
            <a:spLocks noGrp="1"/>
          </p:cNvSpPr>
          <p:nvPr>
            <p:ph type="sldNum" sz="quarter" idx="12"/>
          </p:nvPr>
        </p:nvSpPr>
        <p:spPr>
          <a:xfrm>
            <a:off x="8610600" y="6356350"/>
            <a:ext cx="2743200" cy="365125"/>
          </a:xfrm>
          <a:prstGeom prst="rect">
            <a:avLst/>
          </a:prstGeom>
        </p:spPr>
        <p:txBody>
          <a:bodyPr/>
          <a:lstStyle/>
          <a:p>
            <a:fld id="{0B48ECC5-EB32-4299-B748-56F561253AED}" type="slidenum">
              <a:rPr lang="de-DE" smtClean="0"/>
              <a:t>‹Nr.›</a:t>
            </a:fld>
            <a:endParaRPr lang="de-DE"/>
          </a:p>
        </p:txBody>
      </p:sp>
    </p:spTree>
    <p:extLst>
      <p:ext uri="{BB962C8B-B14F-4D97-AF65-F5344CB8AC3E}">
        <p14:creationId xmlns:p14="http://schemas.microsoft.com/office/powerpoint/2010/main" val="260808056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993A6BB-E199-42FC-9F0C-CDBB7E1AC92B}"/>
              </a:ext>
            </a:extLst>
          </p:cNvPr>
          <p:cNvSpPr>
            <a:spLocks noGrp="1"/>
          </p:cNvSpPr>
          <p:nvPr>
            <p:ph type="title"/>
          </p:nvPr>
        </p:nvSpPr>
        <p:spPr>
          <a:xfrm>
            <a:off x="838200" y="365125"/>
            <a:ext cx="10515600" cy="1325563"/>
          </a:xfrm>
          <a:prstGeom prst="rect">
            <a:avLst/>
          </a:prstGeom>
        </p:spPr>
        <p:txBody>
          <a:bodyPr/>
          <a:lstStyle/>
          <a:p>
            <a:r>
              <a:rPr lang="de-DE"/>
              <a:t>Titelmasterformat durch Klicken bearbeiten</a:t>
            </a:r>
          </a:p>
        </p:txBody>
      </p:sp>
      <p:sp>
        <p:nvSpPr>
          <p:cNvPr id="3" name="Inhaltsplatzhalter 2">
            <a:extLst>
              <a:ext uri="{FF2B5EF4-FFF2-40B4-BE49-F238E27FC236}">
                <a16:creationId xmlns:a16="http://schemas.microsoft.com/office/drawing/2014/main" id="{FCA92BF2-376C-4BD8-A5F1-870EC4A1FE6C}"/>
              </a:ext>
            </a:extLst>
          </p:cNvPr>
          <p:cNvSpPr>
            <a:spLocks noGrp="1"/>
          </p:cNvSpPr>
          <p:nvPr>
            <p:ph idx="1"/>
          </p:nvPr>
        </p:nvSpPr>
        <p:spPr>
          <a:xfrm>
            <a:off x="838200" y="1825625"/>
            <a:ext cx="7463971" cy="482146"/>
          </a:xfrm>
          <a:prstGeom prst="rect">
            <a:avLst/>
          </a:prstGeo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2B2B8301-D31A-411C-B6DD-6683941B4758}"/>
              </a:ext>
            </a:extLst>
          </p:cNvPr>
          <p:cNvSpPr>
            <a:spLocks noGrp="1"/>
          </p:cNvSpPr>
          <p:nvPr>
            <p:ph type="dt" sz="half" idx="10"/>
          </p:nvPr>
        </p:nvSpPr>
        <p:spPr>
          <a:xfrm>
            <a:off x="838200" y="6356350"/>
            <a:ext cx="2743200" cy="365125"/>
          </a:xfrm>
          <a:prstGeom prst="rect">
            <a:avLst/>
          </a:prstGeom>
        </p:spPr>
        <p:txBody>
          <a:bodyPr/>
          <a:lstStyle/>
          <a:p>
            <a:fld id="{C52F53F0-2E8A-4FFB-97A1-CD61D4879CD1}" type="datetimeFigureOut">
              <a:rPr lang="de-DE" smtClean="0"/>
              <a:t>10.12.25</a:t>
            </a:fld>
            <a:endParaRPr lang="de-DE"/>
          </a:p>
        </p:txBody>
      </p:sp>
      <p:sp>
        <p:nvSpPr>
          <p:cNvPr id="5" name="Fußzeilenplatzhalter 4">
            <a:extLst>
              <a:ext uri="{FF2B5EF4-FFF2-40B4-BE49-F238E27FC236}">
                <a16:creationId xmlns:a16="http://schemas.microsoft.com/office/drawing/2014/main" id="{AB9FBD18-2ACD-48E7-9BEC-1383C46CB335}"/>
              </a:ext>
            </a:extLst>
          </p:cNvPr>
          <p:cNvSpPr>
            <a:spLocks noGrp="1"/>
          </p:cNvSpPr>
          <p:nvPr>
            <p:ph type="ftr" sz="quarter" idx="11"/>
          </p:nvPr>
        </p:nvSpPr>
        <p:spPr>
          <a:xfrm>
            <a:off x="4038600" y="6356350"/>
            <a:ext cx="4114800" cy="365125"/>
          </a:xfrm>
          <a:prstGeom prst="rect">
            <a:avLst/>
          </a:prstGeom>
        </p:spPr>
        <p:txBody>
          <a:bodyPr/>
          <a:lstStyle/>
          <a:p>
            <a:endParaRPr lang="de-DE"/>
          </a:p>
        </p:txBody>
      </p:sp>
      <p:sp>
        <p:nvSpPr>
          <p:cNvPr id="6" name="Foliennummernplatzhalter 5">
            <a:extLst>
              <a:ext uri="{FF2B5EF4-FFF2-40B4-BE49-F238E27FC236}">
                <a16:creationId xmlns:a16="http://schemas.microsoft.com/office/drawing/2014/main" id="{4038CB19-E981-49AA-B75A-1E1A4CEFA751}"/>
              </a:ext>
            </a:extLst>
          </p:cNvPr>
          <p:cNvSpPr>
            <a:spLocks noGrp="1"/>
          </p:cNvSpPr>
          <p:nvPr>
            <p:ph type="sldNum" sz="quarter" idx="12"/>
          </p:nvPr>
        </p:nvSpPr>
        <p:spPr>
          <a:xfrm>
            <a:off x="8610600" y="6356350"/>
            <a:ext cx="2743200" cy="365125"/>
          </a:xfrm>
          <a:prstGeom prst="rect">
            <a:avLst/>
          </a:prstGeom>
        </p:spPr>
        <p:txBody>
          <a:bodyPr/>
          <a:lstStyle/>
          <a:p>
            <a:fld id="{0B48ECC5-EB32-4299-B748-56F561253AED}" type="slidenum">
              <a:rPr lang="de-DE" smtClean="0"/>
              <a:t>‹Nr.›</a:t>
            </a:fld>
            <a:endParaRPr lang="de-DE"/>
          </a:p>
        </p:txBody>
      </p:sp>
    </p:spTree>
    <p:extLst>
      <p:ext uri="{BB962C8B-B14F-4D97-AF65-F5344CB8AC3E}">
        <p14:creationId xmlns:p14="http://schemas.microsoft.com/office/powerpoint/2010/main" val="919352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Titel &amp; Aufzählun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08984365"/>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er">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7B32E15E-BDA2-EE5F-69EB-2D39B632D10A}"/>
              </a:ext>
            </a:extLst>
          </p:cNvPr>
          <p:cNvSpPr>
            <a:spLocks noGrp="1"/>
          </p:cNvSpPr>
          <p:nvPr>
            <p:ph type="title"/>
          </p:nvPr>
        </p:nvSpPr>
        <p:spPr>
          <a:xfrm>
            <a:off x="220392" y="152082"/>
            <a:ext cx="8806779" cy="533404"/>
          </a:xfrm>
          <a:prstGeom prst="rect">
            <a:avLst/>
          </a:prstGeom>
        </p:spPr>
        <p:txBody>
          <a:bodyPr vert="horz" lIns="91440" tIns="45720" rIns="91440" bIns="45720" rtlCol="0" anchor="ctr">
            <a:noAutofit/>
          </a:bodyPr>
          <a:lstStyle/>
          <a:p>
            <a:r>
              <a:rPr lang="de-DE" dirty="0"/>
              <a:t>Titelmasterformat durch Klicken bearbeiten</a:t>
            </a:r>
          </a:p>
        </p:txBody>
      </p:sp>
    </p:spTree>
    <p:extLst>
      <p:ext uri="{BB962C8B-B14F-4D97-AF65-F5344CB8AC3E}">
        <p14:creationId xmlns:p14="http://schemas.microsoft.com/office/powerpoint/2010/main" val="22638289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1333A7E3-2601-4D1F-9F42-CE3819F6DB25}"/>
              </a:ext>
            </a:extLst>
          </p:cNvPr>
          <p:cNvSpPr>
            <a:spLocks noGrp="1"/>
          </p:cNvSpPr>
          <p:nvPr>
            <p:ph idx="1"/>
          </p:nvPr>
        </p:nvSpPr>
        <p:spPr>
          <a:xfrm>
            <a:off x="838200" y="1123720"/>
            <a:ext cx="10515600" cy="4754566"/>
          </a:xfrm>
        </p:spPr>
        <p:txBody>
          <a:bodyPr/>
          <a:lstStyle/>
          <a:p>
            <a:pPr lvl="0"/>
            <a:r>
              <a:rPr lang="de-DE" dirty="0"/>
              <a:t>Formatvorlagen des Textmasters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2" name="Titelplatzhalter 1">
            <a:extLst>
              <a:ext uri="{FF2B5EF4-FFF2-40B4-BE49-F238E27FC236}">
                <a16:creationId xmlns:a16="http://schemas.microsoft.com/office/drawing/2014/main" id="{90B599AA-D7AA-566E-59FC-5271737BA07F}"/>
              </a:ext>
            </a:extLst>
          </p:cNvPr>
          <p:cNvSpPr>
            <a:spLocks noGrp="1"/>
          </p:cNvSpPr>
          <p:nvPr>
            <p:ph type="title"/>
          </p:nvPr>
        </p:nvSpPr>
        <p:spPr>
          <a:xfrm>
            <a:off x="220392" y="152082"/>
            <a:ext cx="8806779" cy="533404"/>
          </a:xfrm>
          <a:prstGeom prst="rect">
            <a:avLst/>
          </a:prstGeom>
        </p:spPr>
        <p:txBody>
          <a:bodyPr vert="horz" lIns="91440" tIns="45720" rIns="91440" bIns="45720" rtlCol="0" anchor="ctr">
            <a:noAutofit/>
          </a:bodyPr>
          <a:lstStyle/>
          <a:p>
            <a:r>
              <a:rPr lang="de-DE" dirty="0"/>
              <a:t>Titelmasterformat durch Klicken bearbeiten</a:t>
            </a:r>
          </a:p>
        </p:txBody>
      </p:sp>
    </p:spTree>
    <p:extLst>
      <p:ext uri="{BB962C8B-B14F-4D97-AF65-F5344CB8AC3E}">
        <p14:creationId xmlns:p14="http://schemas.microsoft.com/office/powerpoint/2010/main" val="7088378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A56E54D-AF16-4AD6-A9B2-882F105EBDDC}"/>
              </a:ext>
            </a:extLst>
          </p:cNvPr>
          <p:cNvSpPr>
            <a:spLocks noGrp="1"/>
          </p:cNvSpPr>
          <p:nvPr>
            <p:ph type="ctrTitle"/>
          </p:nvPr>
        </p:nvSpPr>
        <p:spPr>
          <a:xfrm>
            <a:off x="1550125" y="1435872"/>
            <a:ext cx="9144000" cy="2387600"/>
          </a:xfrm>
        </p:spPr>
        <p:txBody>
          <a:bodyPr anchor="b"/>
          <a:lstStyle>
            <a:lvl1pPr algn="ctr">
              <a:defRPr sz="6000"/>
            </a:lvl1pPr>
          </a:lstStyle>
          <a:p>
            <a:r>
              <a:rPr lang="de-DE"/>
              <a:t>Titelmasterformat durch Klicken bearbeiten</a:t>
            </a:r>
          </a:p>
        </p:txBody>
      </p:sp>
      <p:sp>
        <p:nvSpPr>
          <p:cNvPr id="3" name="Untertitel 2">
            <a:extLst>
              <a:ext uri="{FF2B5EF4-FFF2-40B4-BE49-F238E27FC236}">
                <a16:creationId xmlns:a16="http://schemas.microsoft.com/office/drawing/2014/main" id="{E1B938AA-0FCE-4940-A77E-22BF359D213B}"/>
              </a:ext>
            </a:extLst>
          </p:cNvPr>
          <p:cNvSpPr>
            <a:spLocks noGrp="1"/>
          </p:cNvSpPr>
          <p:nvPr>
            <p:ph type="subTitle" idx="1"/>
          </p:nvPr>
        </p:nvSpPr>
        <p:spPr>
          <a:xfrm>
            <a:off x="1550125" y="3915547"/>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Formatvorlage des Untertitelmasters durch Klicken bearbeiten</a:t>
            </a:r>
          </a:p>
        </p:txBody>
      </p:sp>
    </p:spTree>
    <p:extLst>
      <p:ext uri="{BB962C8B-B14F-4D97-AF65-F5344CB8AC3E}">
        <p14:creationId xmlns:p14="http://schemas.microsoft.com/office/powerpoint/2010/main" val="29046394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32DE739-F3E8-4AA8-B266-DCB620FA5721}"/>
              </a:ext>
            </a:extLst>
          </p:cNvPr>
          <p:cNvSpPr>
            <a:spLocks noGrp="1"/>
          </p:cNvSpPr>
          <p:nvPr>
            <p:ph type="title"/>
          </p:nvPr>
        </p:nvSpPr>
        <p:spPr>
          <a:xfrm>
            <a:off x="838200" y="1383166"/>
            <a:ext cx="10515600" cy="2852737"/>
          </a:xfrm>
        </p:spPr>
        <p:txBody>
          <a:bodyPr anchor="b"/>
          <a:lstStyle>
            <a:lvl1pPr>
              <a:defRPr sz="6000"/>
            </a:lvl1pPr>
          </a:lstStyle>
          <a:p>
            <a:r>
              <a:rPr lang="de-DE"/>
              <a:t>Titelmasterformat durch Klicken bearbeiten</a:t>
            </a:r>
          </a:p>
        </p:txBody>
      </p:sp>
      <p:sp>
        <p:nvSpPr>
          <p:cNvPr id="3" name="Textplatzhalter 2">
            <a:extLst>
              <a:ext uri="{FF2B5EF4-FFF2-40B4-BE49-F238E27FC236}">
                <a16:creationId xmlns:a16="http://schemas.microsoft.com/office/drawing/2014/main" id="{729B51C9-7E34-4FEA-A3D5-169333ADF10B}"/>
              </a:ext>
            </a:extLst>
          </p:cNvPr>
          <p:cNvSpPr>
            <a:spLocks noGrp="1"/>
          </p:cNvSpPr>
          <p:nvPr>
            <p:ph type="body" idx="1"/>
          </p:nvPr>
        </p:nvSpPr>
        <p:spPr>
          <a:xfrm>
            <a:off x="838200" y="4641715"/>
            <a:ext cx="10515600" cy="1328012"/>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Formatvorlagen des Textmasters bearbeiten</a:t>
            </a:r>
          </a:p>
        </p:txBody>
      </p:sp>
    </p:spTree>
    <p:extLst>
      <p:ext uri="{BB962C8B-B14F-4D97-AF65-F5344CB8AC3E}">
        <p14:creationId xmlns:p14="http://schemas.microsoft.com/office/powerpoint/2010/main" val="32181279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Zwei Inhalte">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F5AF2E0E-1096-4E71-8682-F5F2B84456AD}"/>
              </a:ext>
            </a:extLst>
          </p:cNvPr>
          <p:cNvSpPr>
            <a:spLocks noGrp="1"/>
          </p:cNvSpPr>
          <p:nvPr>
            <p:ph sz="half" idx="1"/>
          </p:nvPr>
        </p:nvSpPr>
        <p:spPr>
          <a:xfrm>
            <a:off x="838200" y="2230574"/>
            <a:ext cx="5181600" cy="3686900"/>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a:extLst>
              <a:ext uri="{FF2B5EF4-FFF2-40B4-BE49-F238E27FC236}">
                <a16:creationId xmlns:a16="http://schemas.microsoft.com/office/drawing/2014/main" id="{B09C6A1F-AB38-45B2-87E5-11512F617089}"/>
              </a:ext>
            </a:extLst>
          </p:cNvPr>
          <p:cNvSpPr>
            <a:spLocks noGrp="1"/>
          </p:cNvSpPr>
          <p:nvPr>
            <p:ph sz="half" idx="2"/>
          </p:nvPr>
        </p:nvSpPr>
        <p:spPr>
          <a:xfrm>
            <a:off x="6172200" y="2230574"/>
            <a:ext cx="5181600" cy="3686900"/>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19982190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6794E5C-25CA-40FD-84C0-9F3DBCD5FF7C}"/>
              </a:ext>
            </a:extLst>
          </p:cNvPr>
          <p:cNvSpPr>
            <a:spLocks noGrp="1"/>
          </p:cNvSpPr>
          <p:nvPr>
            <p:ph type="title"/>
          </p:nvPr>
        </p:nvSpPr>
        <p:spPr>
          <a:xfrm>
            <a:off x="838200" y="1384663"/>
            <a:ext cx="10515600" cy="710974"/>
          </a:xfrm>
        </p:spPr>
        <p:txBody>
          <a:bodyPr/>
          <a:lstStyle/>
          <a:p>
            <a:r>
              <a:rPr lang="de-DE"/>
              <a:t>Titelmasterformat durch Klicken bearbeiten</a:t>
            </a:r>
          </a:p>
        </p:txBody>
      </p:sp>
      <p:sp>
        <p:nvSpPr>
          <p:cNvPr id="3" name="Textplatzhalter 2">
            <a:extLst>
              <a:ext uri="{FF2B5EF4-FFF2-40B4-BE49-F238E27FC236}">
                <a16:creationId xmlns:a16="http://schemas.microsoft.com/office/drawing/2014/main" id="{C5050927-E027-4946-9D9C-556AAC6A8908}"/>
              </a:ext>
            </a:extLst>
          </p:cNvPr>
          <p:cNvSpPr>
            <a:spLocks noGrp="1"/>
          </p:cNvSpPr>
          <p:nvPr>
            <p:ph type="body" idx="1"/>
          </p:nvPr>
        </p:nvSpPr>
        <p:spPr>
          <a:xfrm>
            <a:off x="838200" y="2262324"/>
            <a:ext cx="5157787" cy="6477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Formatvorlagen des Textmasters bearbeiten</a:t>
            </a:r>
          </a:p>
        </p:txBody>
      </p:sp>
      <p:sp>
        <p:nvSpPr>
          <p:cNvPr id="4" name="Inhaltsplatzhalter 3">
            <a:extLst>
              <a:ext uri="{FF2B5EF4-FFF2-40B4-BE49-F238E27FC236}">
                <a16:creationId xmlns:a16="http://schemas.microsoft.com/office/drawing/2014/main" id="{447CF408-DC45-4564-A672-B13FD328DC6C}"/>
              </a:ext>
            </a:extLst>
          </p:cNvPr>
          <p:cNvSpPr>
            <a:spLocks noGrp="1"/>
          </p:cNvSpPr>
          <p:nvPr>
            <p:ph sz="half" idx="2"/>
          </p:nvPr>
        </p:nvSpPr>
        <p:spPr>
          <a:xfrm>
            <a:off x="838200" y="2910024"/>
            <a:ext cx="5157787" cy="3098890"/>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a:extLst>
              <a:ext uri="{FF2B5EF4-FFF2-40B4-BE49-F238E27FC236}">
                <a16:creationId xmlns:a16="http://schemas.microsoft.com/office/drawing/2014/main" id="{387A9FB1-4A79-4660-9C8D-45B0CFDE7713}"/>
              </a:ext>
            </a:extLst>
          </p:cNvPr>
          <p:cNvSpPr>
            <a:spLocks noGrp="1"/>
          </p:cNvSpPr>
          <p:nvPr>
            <p:ph type="body" sz="quarter" idx="3"/>
          </p:nvPr>
        </p:nvSpPr>
        <p:spPr>
          <a:xfrm>
            <a:off x="6170612" y="2262324"/>
            <a:ext cx="5183188" cy="6477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Formatvorlagen des Textmasters bearbeiten</a:t>
            </a:r>
          </a:p>
        </p:txBody>
      </p:sp>
      <p:sp>
        <p:nvSpPr>
          <p:cNvPr id="6" name="Inhaltsplatzhalter 5">
            <a:extLst>
              <a:ext uri="{FF2B5EF4-FFF2-40B4-BE49-F238E27FC236}">
                <a16:creationId xmlns:a16="http://schemas.microsoft.com/office/drawing/2014/main" id="{5795E703-7F96-457C-A8DD-90472AF8CCF1}"/>
              </a:ext>
            </a:extLst>
          </p:cNvPr>
          <p:cNvSpPr>
            <a:spLocks noGrp="1"/>
          </p:cNvSpPr>
          <p:nvPr>
            <p:ph sz="quarter" idx="4"/>
          </p:nvPr>
        </p:nvSpPr>
        <p:spPr>
          <a:xfrm>
            <a:off x="6170612" y="2910024"/>
            <a:ext cx="5183188" cy="3098890"/>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1706240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C5907A5-0B1A-49BB-B0C6-98181B9AB2AB}"/>
              </a:ext>
            </a:extLst>
          </p:cNvPr>
          <p:cNvSpPr>
            <a:spLocks noGrp="1"/>
          </p:cNvSpPr>
          <p:nvPr>
            <p:ph type="title"/>
          </p:nvPr>
        </p:nvSpPr>
        <p:spPr>
          <a:xfrm>
            <a:off x="838200" y="1436914"/>
            <a:ext cx="3932237" cy="1600200"/>
          </a:xfrm>
        </p:spPr>
        <p:txBody>
          <a:bodyPr anchor="b"/>
          <a:lstStyle>
            <a:lvl1pPr>
              <a:defRPr sz="3200"/>
            </a:lvl1pPr>
          </a:lstStyle>
          <a:p>
            <a:r>
              <a:rPr lang="de-DE"/>
              <a:t>Titelmasterformat durch Klicken bearbeiten</a:t>
            </a:r>
          </a:p>
        </p:txBody>
      </p:sp>
      <p:sp>
        <p:nvSpPr>
          <p:cNvPr id="3" name="Inhaltsplatzhalter 2">
            <a:extLst>
              <a:ext uri="{FF2B5EF4-FFF2-40B4-BE49-F238E27FC236}">
                <a16:creationId xmlns:a16="http://schemas.microsoft.com/office/drawing/2014/main" id="{AF54C253-0D84-4943-A845-319C98F70939}"/>
              </a:ext>
            </a:extLst>
          </p:cNvPr>
          <p:cNvSpPr>
            <a:spLocks noGrp="1"/>
          </p:cNvSpPr>
          <p:nvPr>
            <p:ph idx="1"/>
          </p:nvPr>
        </p:nvSpPr>
        <p:spPr>
          <a:xfrm>
            <a:off x="5183188" y="1449977"/>
            <a:ext cx="6172200" cy="441107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a:extLst>
              <a:ext uri="{FF2B5EF4-FFF2-40B4-BE49-F238E27FC236}">
                <a16:creationId xmlns:a16="http://schemas.microsoft.com/office/drawing/2014/main" id="{C17E4B53-B013-43FB-93C7-DF4F6F713268}"/>
              </a:ext>
            </a:extLst>
          </p:cNvPr>
          <p:cNvSpPr>
            <a:spLocks noGrp="1"/>
          </p:cNvSpPr>
          <p:nvPr>
            <p:ph type="body" sz="half" idx="2"/>
          </p:nvPr>
        </p:nvSpPr>
        <p:spPr>
          <a:xfrm>
            <a:off x="839788" y="3050176"/>
            <a:ext cx="3932237" cy="281881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Formatvorlagen des Textmasters bearbeiten</a:t>
            </a:r>
          </a:p>
        </p:txBody>
      </p:sp>
    </p:spTree>
    <p:extLst>
      <p:ext uri="{BB962C8B-B14F-4D97-AF65-F5344CB8AC3E}">
        <p14:creationId xmlns:p14="http://schemas.microsoft.com/office/powerpoint/2010/main" val="23026763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8479BE0-F15B-4093-89CA-0E661F0D0177}"/>
              </a:ext>
            </a:extLst>
          </p:cNvPr>
          <p:cNvSpPr>
            <a:spLocks noGrp="1"/>
          </p:cNvSpPr>
          <p:nvPr>
            <p:ph type="title"/>
          </p:nvPr>
        </p:nvSpPr>
        <p:spPr>
          <a:xfrm>
            <a:off x="839788" y="1476103"/>
            <a:ext cx="3932237" cy="1600200"/>
          </a:xfrm>
        </p:spPr>
        <p:txBody>
          <a:bodyPr anchor="b"/>
          <a:lstStyle>
            <a:lvl1pPr>
              <a:defRPr sz="3200"/>
            </a:lvl1pPr>
          </a:lstStyle>
          <a:p>
            <a:r>
              <a:rPr lang="de-DE"/>
              <a:t>Titelmasterformat durch Klicken bearbeiten</a:t>
            </a:r>
          </a:p>
        </p:txBody>
      </p:sp>
      <p:sp>
        <p:nvSpPr>
          <p:cNvPr id="3" name="Bildplatzhalter 2">
            <a:extLst>
              <a:ext uri="{FF2B5EF4-FFF2-40B4-BE49-F238E27FC236}">
                <a16:creationId xmlns:a16="http://schemas.microsoft.com/office/drawing/2014/main" id="{67EB17FC-4ECA-460E-95DA-E9C6F466363C}"/>
              </a:ext>
            </a:extLst>
          </p:cNvPr>
          <p:cNvSpPr>
            <a:spLocks noGrp="1"/>
          </p:cNvSpPr>
          <p:nvPr>
            <p:ph type="pic" idx="1"/>
          </p:nvPr>
        </p:nvSpPr>
        <p:spPr>
          <a:xfrm>
            <a:off x="5183188" y="1476103"/>
            <a:ext cx="6172200" cy="438494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a:extLst>
              <a:ext uri="{FF2B5EF4-FFF2-40B4-BE49-F238E27FC236}">
                <a16:creationId xmlns:a16="http://schemas.microsoft.com/office/drawing/2014/main" id="{C3F89445-E7B4-442E-A902-47C06753C6CE}"/>
              </a:ext>
            </a:extLst>
          </p:cNvPr>
          <p:cNvSpPr>
            <a:spLocks noGrp="1"/>
          </p:cNvSpPr>
          <p:nvPr>
            <p:ph type="body" sz="half" idx="2"/>
          </p:nvPr>
        </p:nvSpPr>
        <p:spPr>
          <a:xfrm>
            <a:off x="839788" y="3076302"/>
            <a:ext cx="3932237" cy="279268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Formatvorlagen des Textmasters bearbeiten</a:t>
            </a:r>
          </a:p>
        </p:txBody>
      </p:sp>
    </p:spTree>
    <p:extLst>
      <p:ext uri="{BB962C8B-B14F-4D97-AF65-F5344CB8AC3E}">
        <p14:creationId xmlns:p14="http://schemas.microsoft.com/office/powerpoint/2010/main" val="21447813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Rechteck 7">
            <a:extLst>
              <a:ext uri="{FF2B5EF4-FFF2-40B4-BE49-F238E27FC236}">
                <a16:creationId xmlns:a16="http://schemas.microsoft.com/office/drawing/2014/main" id="{6DCBCAFA-73CD-AF40-67D5-F7E1FCFDDAD9}"/>
              </a:ext>
            </a:extLst>
          </p:cNvPr>
          <p:cNvSpPr/>
          <p:nvPr userDrawn="1"/>
        </p:nvSpPr>
        <p:spPr>
          <a:xfrm>
            <a:off x="0" y="0"/>
            <a:ext cx="12192000" cy="812800"/>
          </a:xfrm>
          <a:prstGeom prst="rect">
            <a:avLst/>
          </a:prstGeom>
          <a:solidFill>
            <a:srgbClr val="019AD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solidFill>
                <a:schemeClr val="bg1"/>
              </a:solidFill>
            </a:endParaRPr>
          </a:p>
        </p:txBody>
      </p:sp>
      <p:sp>
        <p:nvSpPr>
          <p:cNvPr id="2" name="Titelplatzhalter 1">
            <a:extLst>
              <a:ext uri="{FF2B5EF4-FFF2-40B4-BE49-F238E27FC236}">
                <a16:creationId xmlns:a16="http://schemas.microsoft.com/office/drawing/2014/main" id="{6EFE19B5-B723-46FB-8DDE-2ED9C7D4927B}"/>
              </a:ext>
            </a:extLst>
          </p:cNvPr>
          <p:cNvSpPr>
            <a:spLocks noGrp="1"/>
          </p:cNvSpPr>
          <p:nvPr>
            <p:ph type="title"/>
          </p:nvPr>
        </p:nvSpPr>
        <p:spPr>
          <a:xfrm>
            <a:off x="220392" y="152082"/>
            <a:ext cx="8806779" cy="533404"/>
          </a:xfrm>
          <a:prstGeom prst="rect">
            <a:avLst/>
          </a:prstGeom>
        </p:spPr>
        <p:txBody>
          <a:bodyPr vert="horz" lIns="91440" tIns="45720" rIns="91440" bIns="45720" rtlCol="0" anchor="ctr">
            <a:noAutofit/>
          </a:bodyPr>
          <a:lstStyle/>
          <a:p>
            <a:r>
              <a:rPr lang="de-DE" dirty="0"/>
              <a:t>Titelmasterformat durch Klicken bearbeiten</a:t>
            </a:r>
          </a:p>
        </p:txBody>
      </p:sp>
      <p:sp>
        <p:nvSpPr>
          <p:cNvPr id="3" name="Textplatzhalter 2">
            <a:extLst>
              <a:ext uri="{FF2B5EF4-FFF2-40B4-BE49-F238E27FC236}">
                <a16:creationId xmlns:a16="http://schemas.microsoft.com/office/drawing/2014/main" id="{EABAE6D3-2F68-4852-939F-4902C63758B0}"/>
              </a:ext>
            </a:extLst>
          </p:cNvPr>
          <p:cNvSpPr>
            <a:spLocks noGrp="1"/>
          </p:cNvSpPr>
          <p:nvPr>
            <p:ph type="body" idx="1"/>
          </p:nvPr>
        </p:nvSpPr>
        <p:spPr>
          <a:xfrm>
            <a:off x="220392" y="1150405"/>
            <a:ext cx="11133408" cy="4845446"/>
          </a:xfrm>
          <a:prstGeom prst="rect">
            <a:avLst/>
          </a:prstGeom>
        </p:spPr>
        <p:txBody>
          <a:bodyPr vert="horz" lIns="91440" tIns="45720" rIns="91440" bIns="45720" rtlCol="0">
            <a:normAutofit/>
          </a:bodyPr>
          <a:lstStyle/>
          <a:p>
            <a:pPr lvl="0"/>
            <a:r>
              <a:rPr lang="de-DE" dirty="0"/>
              <a:t>Formatvorlagen des Textmasters bearbeiten</a:t>
            </a:r>
          </a:p>
          <a:p>
            <a:pPr lvl="1"/>
            <a:r>
              <a:rPr lang="de-DE" dirty="0"/>
              <a:t>Zweite Ebene</a:t>
            </a:r>
          </a:p>
          <a:p>
            <a:pPr lvl="2"/>
            <a:r>
              <a:rPr lang="de-DE" dirty="0"/>
              <a:t>Dritte Ebene</a:t>
            </a:r>
          </a:p>
          <a:p>
            <a:pPr lvl="3"/>
            <a:r>
              <a:rPr lang="de-DE" dirty="0"/>
              <a:t>Vierte Ebene</a:t>
            </a:r>
          </a:p>
          <a:p>
            <a:pPr lvl="4"/>
            <a:r>
              <a:rPr lang="de-DE" dirty="0"/>
              <a:t>Fünfte Ebene</a:t>
            </a:r>
          </a:p>
        </p:txBody>
      </p:sp>
      <p:pic>
        <p:nvPicPr>
          <p:cNvPr id="5" name="Grafik 4">
            <a:extLst>
              <a:ext uri="{FF2B5EF4-FFF2-40B4-BE49-F238E27FC236}">
                <a16:creationId xmlns:a16="http://schemas.microsoft.com/office/drawing/2014/main" id="{4828BE0D-D813-C2DB-D384-DAC26DA56335}"/>
              </a:ext>
            </a:extLst>
          </p:cNvPr>
          <p:cNvPicPr>
            <a:picLocks noChangeAspect="1"/>
          </p:cNvPicPr>
          <p:nvPr userDrawn="1"/>
        </p:nvPicPr>
        <p:blipFill rotWithShape="1">
          <a:blip r:embed="rId14">
            <a:extLst>
              <a:ext uri="{28A0092B-C50C-407E-A947-70E740481C1C}">
                <a14:useLocalDpi xmlns:a14="http://schemas.microsoft.com/office/drawing/2010/main" val="0"/>
              </a:ext>
            </a:extLst>
          </a:blip>
          <a:srcRect t="28543" b="28812"/>
          <a:stretch/>
        </p:blipFill>
        <p:spPr>
          <a:xfrm>
            <a:off x="10640233" y="126844"/>
            <a:ext cx="1299815" cy="540000"/>
          </a:xfrm>
          <a:prstGeom prst="rect">
            <a:avLst/>
          </a:prstGeom>
        </p:spPr>
      </p:pic>
      <p:pic>
        <p:nvPicPr>
          <p:cNvPr id="6" name="Grafik 5" descr="Ein Bild, das Schrift, Diagramm, Grafiken, Design enthält.&#10;&#10;Automatisch generierte Beschreibung">
            <a:extLst>
              <a:ext uri="{FF2B5EF4-FFF2-40B4-BE49-F238E27FC236}">
                <a16:creationId xmlns:a16="http://schemas.microsoft.com/office/drawing/2014/main" id="{5454136B-E308-B2D8-6E3D-DA4840F55CF9}"/>
              </a:ext>
            </a:extLst>
          </p:cNvPr>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8808429" y="126844"/>
            <a:ext cx="1831804" cy="540000"/>
          </a:xfrm>
          <a:prstGeom prst="rect">
            <a:avLst/>
          </a:prstGeom>
        </p:spPr>
      </p:pic>
      <p:sp>
        <p:nvSpPr>
          <p:cNvPr id="9" name="Rechteck 8">
            <a:extLst>
              <a:ext uri="{FF2B5EF4-FFF2-40B4-BE49-F238E27FC236}">
                <a16:creationId xmlns:a16="http://schemas.microsoft.com/office/drawing/2014/main" id="{21584F1D-A2C5-8CF1-DA08-24E869D7958C}"/>
              </a:ext>
            </a:extLst>
          </p:cNvPr>
          <p:cNvSpPr/>
          <p:nvPr userDrawn="1"/>
        </p:nvSpPr>
        <p:spPr>
          <a:xfrm>
            <a:off x="0" y="6612452"/>
            <a:ext cx="12192000" cy="245548"/>
          </a:xfrm>
          <a:prstGeom prst="rect">
            <a:avLst/>
          </a:prstGeom>
          <a:solidFill>
            <a:srgbClr val="019AD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 name="Textfeld 19">
            <a:extLst>
              <a:ext uri="{FF2B5EF4-FFF2-40B4-BE49-F238E27FC236}">
                <a16:creationId xmlns:a16="http://schemas.microsoft.com/office/drawing/2014/main" id="{8D87B68C-5F41-479F-4924-04FDE14BACFC}"/>
              </a:ext>
            </a:extLst>
          </p:cNvPr>
          <p:cNvSpPr txBox="1"/>
          <p:nvPr userDrawn="1"/>
        </p:nvSpPr>
        <p:spPr>
          <a:xfrm>
            <a:off x="128814" y="6596771"/>
            <a:ext cx="6687622"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dirty="0">
                <a:solidFill>
                  <a:schemeClr val="bg1"/>
                </a:solidFill>
              </a:rPr>
              <a:t>Lehren mit dem All – Waldbrände mit Künstlicher Intelligenz erkennen</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sz="1200" dirty="0">
              <a:solidFill>
                <a:schemeClr val="bg1"/>
              </a:solidFill>
            </a:endParaRPr>
          </a:p>
        </p:txBody>
      </p:sp>
      <p:sp>
        <p:nvSpPr>
          <p:cNvPr id="18" name="Textfeld 17"/>
          <p:cNvSpPr txBox="1"/>
          <p:nvPr userDrawn="1"/>
        </p:nvSpPr>
        <p:spPr>
          <a:xfrm>
            <a:off x="11566448" y="6591648"/>
            <a:ext cx="543232" cy="276999"/>
          </a:xfrm>
          <a:prstGeom prst="rect">
            <a:avLst/>
          </a:prstGeom>
          <a:noFill/>
        </p:spPr>
        <p:txBody>
          <a:bodyPr wrap="square" rtlCol="0">
            <a:spAutoFit/>
          </a:bodyPr>
          <a:lstStyle/>
          <a:p>
            <a:pPr marL="0" algn="r" defTabSz="914400" rtl="0" eaLnBrk="1" latinLnBrk="0" hangingPunct="1"/>
            <a:fld id="{DB2FE70C-FDFE-2846-9CEB-D11A2086E1D8}" type="slidenum">
              <a:rPr lang="de-DE" sz="1200" kern="1200" smtClean="0">
                <a:solidFill>
                  <a:schemeClr val="bg1"/>
                </a:solidFill>
                <a:latin typeface="+mn-lt"/>
                <a:ea typeface="+mn-ea"/>
                <a:cs typeface="+mn-cs"/>
              </a:rPr>
              <a:pPr marL="0" algn="r" defTabSz="914400" rtl="0" eaLnBrk="1" latinLnBrk="0" hangingPunct="1"/>
              <a:t>‹Nr.›</a:t>
            </a:fld>
            <a:endParaRPr lang="de-DE" sz="1200" kern="1200" dirty="0">
              <a:solidFill>
                <a:schemeClr val="bg1"/>
              </a:solidFill>
              <a:latin typeface="+mn-lt"/>
              <a:ea typeface="+mn-ea"/>
              <a:cs typeface="+mn-cs"/>
            </a:endParaRPr>
          </a:p>
        </p:txBody>
      </p:sp>
    </p:spTree>
    <p:extLst>
      <p:ext uri="{BB962C8B-B14F-4D97-AF65-F5344CB8AC3E}">
        <p14:creationId xmlns:p14="http://schemas.microsoft.com/office/powerpoint/2010/main" val="539059562"/>
      </p:ext>
    </p:extLst>
  </p:cSld>
  <p:clrMap bg1="lt1" tx1="dk1" bg2="lt2" tx2="dk2" accent1="accent1" accent2="accent2" accent3="accent3" accent4="accent4" accent5="accent5" accent6="accent6" hlink="hlink" folHlink="folHlink"/>
  <p:sldLayoutIdLst>
    <p:sldLayoutId id="2147483654" r:id="rId1"/>
    <p:sldLayoutId id="2147483655" r:id="rId2"/>
    <p:sldLayoutId id="2147483650" r:id="rId3"/>
    <p:sldLayoutId id="2147483649" r:id="rId4"/>
    <p:sldLayoutId id="2147483651" r:id="rId5"/>
    <p:sldLayoutId id="2147483652" r:id="rId6"/>
    <p:sldLayoutId id="2147483653" r:id="rId7"/>
    <p:sldLayoutId id="2147483656" r:id="rId8"/>
    <p:sldLayoutId id="2147483657" r:id="rId9"/>
    <p:sldLayoutId id="2147483658" r:id="rId10"/>
    <p:sldLayoutId id="2147483659" r:id="rId11"/>
    <p:sldLayoutId id="2147483663" r:id="rId12"/>
  </p:sldLayoutIdLst>
  <p:hf hdr="0" dt="0"/>
  <p:txStyles>
    <p:titleStyle>
      <a:lvl1pPr algn="l" defTabSz="914400" rtl="0" eaLnBrk="1" latinLnBrk="0" hangingPunct="1">
        <a:lnSpc>
          <a:spcPct val="90000"/>
        </a:lnSpc>
        <a:spcBef>
          <a:spcPct val="0"/>
        </a:spcBef>
        <a:buNone/>
        <a:defRPr sz="2400" b="1" kern="1200">
          <a:solidFill>
            <a:schemeClr val="bg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5430989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4" r:id="rId3"/>
  </p:sldLayoutIdLst>
  <p:txStyles>
    <p:titleStyle>
      <a:lvl1pPr algn="l" defTabSz="914400" rtl="0" eaLnBrk="1" latinLnBrk="0" hangingPunct="1">
        <a:lnSpc>
          <a:spcPct val="90000"/>
        </a:lnSpc>
        <a:spcBef>
          <a:spcPct val="0"/>
        </a:spcBef>
        <a:buNone/>
        <a:defRPr sz="4400" b="1" u="sng" kern="1200">
          <a:solidFill>
            <a:schemeClr val="bg1">
              <a:lumMod val="95000"/>
            </a:schemeClr>
          </a:solidFill>
          <a:effectLst>
            <a:outerShdw blurRad="38100" dist="38100" dir="2700000" algn="tl">
              <a:srgbClr val="000000">
                <a:alpha val="43137"/>
              </a:srgbClr>
            </a:outerShdw>
          </a:effectLst>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i="1" kern="1200">
          <a:solidFill>
            <a:schemeClr val="bg1">
              <a:lumMod val="95000"/>
            </a:schemeClr>
          </a:solidFill>
          <a:latin typeface="+mn-lt"/>
          <a:ea typeface="+mn-ea"/>
          <a:cs typeface="+mn-cs"/>
          <a:sym typeface="Wingdings" panose="05000000000000000000" pitchFamily="2" charset="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5.xml"/><Relationship Id="rId5" Type="http://schemas.openxmlformats.org/officeDocument/2006/relationships/image" Target="../media/image4.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8.xml"/><Relationship Id="rId1" Type="http://schemas.openxmlformats.org/officeDocument/2006/relationships/slideLayout" Target="../slideLayouts/slideLayout3.xml"/><Relationship Id="rId4" Type="http://schemas.openxmlformats.org/officeDocument/2006/relationships/image" Target="../media/image28.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6.sv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hyperlink" Target="https://www.bmel-statistik.de/forst-holz/waldbrandstatistik" TargetMode="External"/><Relationship Id="rId2" Type="http://schemas.openxmlformats.org/officeDocument/2006/relationships/hyperlink" Target="https://forest-fire.emergency.copernicus.eu/applications/data-and-services" TargetMode="Externa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8.sv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10.sv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12.svg"/></Relationships>
</file>

<file path=ppt/slides/_rels/slide8.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Grafik 11" descr="Ein Bild, das Text, Schrift, Screenshot, Electric Blue (Farbe) enthält.&#10;&#10;Automatisch generierte Beschreibung">
            <a:extLst>
              <a:ext uri="{FF2B5EF4-FFF2-40B4-BE49-F238E27FC236}">
                <a16:creationId xmlns:a16="http://schemas.microsoft.com/office/drawing/2014/main" id="{18D86A9E-9FCF-E23A-CF17-EEB128DF7FD9}"/>
              </a:ext>
            </a:extLst>
          </p:cNvPr>
          <p:cNvPicPr>
            <a:picLocks noChangeAspect="1"/>
          </p:cNvPicPr>
          <p:nvPr/>
        </p:nvPicPr>
        <p:blipFill rotWithShape="1">
          <a:blip r:embed="rId3">
            <a:extLst>
              <a:ext uri="{28A0092B-C50C-407E-A947-70E740481C1C}">
                <a14:useLocalDpi xmlns:a14="http://schemas.microsoft.com/office/drawing/2010/main" val="0"/>
              </a:ext>
            </a:extLst>
          </a:blip>
          <a:srcRect t="12523"/>
          <a:stretch/>
        </p:blipFill>
        <p:spPr>
          <a:xfrm>
            <a:off x="0" y="0"/>
            <a:ext cx="12193200" cy="1622153"/>
          </a:xfrm>
          <a:prstGeom prst="rect">
            <a:avLst/>
          </a:prstGeom>
        </p:spPr>
      </p:pic>
      <p:pic>
        <p:nvPicPr>
          <p:cNvPr id="15" name="Grafik 14" descr="Ein Bild, das Schrift, Diagramm, Grafiken, Design enthält.&#10;&#10;Automatisch generierte Beschreibung">
            <a:extLst>
              <a:ext uri="{FF2B5EF4-FFF2-40B4-BE49-F238E27FC236}">
                <a16:creationId xmlns:a16="http://schemas.microsoft.com/office/drawing/2014/main" id="{2CFEF33D-D211-D3DC-9B47-025D1149266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95192" y="5822577"/>
            <a:ext cx="2731688" cy="805278"/>
          </a:xfrm>
          <a:prstGeom prst="rect">
            <a:avLst/>
          </a:prstGeom>
        </p:spPr>
      </p:pic>
      <p:sp>
        <p:nvSpPr>
          <p:cNvPr id="16" name="Untertitel 2">
            <a:extLst>
              <a:ext uri="{FF2B5EF4-FFF2-40B4-BE49-F238E27FC236}">
                <a16:creationId xmlns:a16="http://schemas.microsoft.com/office/drawing/2014/main" id="{0B2945E1-A539-5E35-3742-581AB9027493}"/>
              </a:ext>
            </a:extLst>
          </p:cNvPr>
          <p:cNvSpPr txBox="1">
            <a:spLocks/>
          </p:cNvSpPr>
          <p:nvPr/>
        </p:nvSpPr>
        <p:spPr>
          <a:xfrm>
            <a:off x="2182788" y="4382758"/>
            <a:ext cx="7826423" cy="634711"/>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panose="020B0604020202020204" pitchFamily="34" charset="0"/>
              <a:buNone/>
              <a:defRPr sz="2800" i="1" kern="1200">
                <a:solidFill>
                  <a:schemeClr val="bg1">
                    <a:lumMod val="95000"/>
                  </a:schemeClr>
                </a:solidFill>
                <a:latin typeface="+mn-lt"/>
                <a:ea typeface="+mn-ea"/>
                <a:cs typeface="+mn-cs"/>
                <a:sym typeface="Wingdings" panose="05000000000000000000" pitchFamily="2" charset="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de-DE" sz="3200" dirty="0">
                <a:solidFill>
                  <a:srgbClr val="019ADB"/>
                </a:solidFill>
              </a:rPr>
              <a:t>Auswertung von Satellitendaten</a:t>
            </a:r>
          </a:p>
        </p:txBody>
      </p:sp>
      <p:sp>
        <p:nvSpPr>
          <p:cNvPr id="20" name="Textfeld 19">
            <a:extLst>
              <a:ext uri="{FF2B5EF4-FFF2-40B4-BE49-F238E27FC236}">
                <a16:creationId xmlns:a16="http://schemas.microsoft.com/office/drawing/2014/main" id="{052C94BF-F24C-3471-E4AA-D551C6884AE1}"/>
              </a:ext>
            </a:extLst>
          </p:cNvPr>
          <p:cNvSpPr txBox="1"/>
          <p:nvPr/>
        </p:nvSpPr>
        <p:spPr>
          <a:xfrm>
            <a:off x="0" y="2615878"/>
            <a:ext cx="12192000" cy="1569660"/>
          </a:xfrm>
          <a:prstGeom prst="rect">
            <a:avLst/>
          </a:prstGeom>
          <a:noFill/>
        </p:spPr>
        <p:txBody>
          <a:bodyPr wrap="square">
            <a:spAutoFit/>
          </a:bodyPr>
          <a:lstStyle/>
          <a:p>
            <a:pPr algn="ctr"/>
            <a:r>
              <a:rPr lang="de-DE" sz="4800" dirty="0">
                <a:solidFill>
                  <a:srgbClr val="019ADB"/>
                </a:solidFill>
              </a:rPr>
              <a:t>Waldbrände mit </a:t>
            </a:r>
            <a:br>
              <a:rPr lang="de-DE" sz="4800" dirty="0">
                <a:solidFill>
                  <a:srgbClr val="019ADB"/>
                </a:solidFill>
              </a:rPr>
            </a:br>
            <a:r>
              <a:rPr lang="de-DE" sz="4800" dirty="0">
                <a:solidFill>
                  <a:srgbClr val="019ADB"/>
                </a:solidFill>
              </a:rPr>
              <a:t>Künstlicher Intelligenz erkennen</a:t>
            </a:r>
            <a:endParaRPr lang="de-DE" sz="3600" dirty="0">
              <a:solidFill>
                <a:srgbClr val="019ADB"/>
              </a:solidFill>
            </a:endParaRPr>
          </a:p>
        </p:txBody>
      </p:sp>
      <p:sp>
        <p:nvSpPr>
          <p:cNvPr id="3" name="Rechteck 2">
            <a:extLst>
              <a:ext uri="{FF2B5EF4-FFF2-40B4-BE49-F238E27FC236}">
                <a16:creationId xmlns:a16="http://schemas.microsoft.com/office/drawing/2014/main" id="{4065BC50-FC22-EB41-E815-345AC83E8092}"/>
              </a:ext>
            </a:extLst>
          </p:cNvPr>
          <p:cNvSpPr/>
          <p:nvPr/>
        </p:nvSpPr>
        <p:spPr>
          <a:xfrm>
            <a:off x="10009211" y="259071"/>
            <a:ext cx="1710690" cy="569595"/>
          </a:xfrm>
          <a:prstGeom prst="rect">
            <a:avLst/>
          </a:prstGeom>
          <a:solidFill>
            <a:srgbClr val="009ADA"/>
          </a:solid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e-DE"/>
          </a:p>
        </p:txBody>
      </p:sp>
      <p:pic>
        <p:nvPicPr>
          <p:cNvPr id="2" name="Grafik 1" descr="Ein Bild, das Schrift, Grafiken, Logo, Symbol enthält.&#10;&#10;KI-generierte Inhalte können fehlerhaft sein.">
            <a:extLst>
              <a:ext uri="{FF2B5EF4-FFF2-40B4-BE49-F238E27FC236}">
                <a16:creationId xmlns:a16="http://schemas.microsoft.com/office/drawing/2014/main" id="{06DDB113-5004-6B0F-F787-C4ADE967C72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009211" y="182871"/>
            <a:ext cx="1548130" cy="645795"/>
          </a:xfrm>
          <a:prstGeom prst="rect">
            <a:avLst/>
          </a:prstGeom>
        </p:spPr>
      </p:pic>
    </p:spTree>
    <p:extLst>
      <p:ext uri="{BB962C8B-B14F-4D97-AF65-F5344CB8AC3E}">
        <p14:creationId xmlns:p14="http://schemas.microsoft.com/office/powerpoint/2010/main" val="126603606"/>
      </p:ext>
    </p:extLst>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081029-B914-3EA8-6848-91B178839B3E}"/>
            </a:ext>
          </a:extLst>
        </p:cNvPr>
        <p:cNvGrpSpPr/>
        <p:nvPr/>
      </p:nvGrpSpPr>
      <p:grpSpPr>
        <a:xfrm>
          <a:off x="0" y="0"/>
          <a:ext cx="0" cy="0"/>
          <a:chOff x="0" y="0"/>
          <a:chExt cx="0" cy="0"/>
        </a:xfrm>
      </p:grpSpPr>
      <p:sp>
        <p:nvSpPr>
          <p:cNvPr id="2" name="Inhaltsplatzhalter 1">
            <a:extLst>
              <a:ext uri="{FF2B5EF4-FFF2-40B4-BE49-F238E27FC236}">
                <a16:creationId xmlns:a16="http://schemas.microsoft.com/office/drawing/2014/main" id="{4188D10E-9822-2F9C-476A-75DCB66722B1}"/>
              </a:ext>
            </a:extLst>
          </p:cNvPr>
          <p:cNvSpPr>
            <a:spLocks noGrp="1"/>
          </p:cNvSpPr>
          <p:nvPr>
            <p:ph idx="1"/>
          </p:nvPr>
        </p:nvSpPr>
        <p:spPr>
          <a:xfrm>
            <a:off x="838200" y="1475232"/>
            <a:ext cx="10515600" cy="4403054"/>
          </a:xfrm>
        </p:spPr>
        <p:txBody>
          <a:bodyPr/>
          <a:lstStyle/>
          <a:p>
            <a:pPr marL="0" indent="0">
              <a:buNone/>
            </a:pPr>
            <a:r>
              <a:rPr lang="de-DE" dirty="0"/>
              <a:t>Kennenlernen:</a:t>
            </a:r>
          </a:p>
          <a:p>
            <a:pPr marL="514350" indent="-514350">
              <a:buAutoNum type="arabicPeriod"/>
            </a:pPr>
            <a:r>
              <a:rPr lang="de-DE" dirty="0"/>
              <a:t>Copernicus Browser öffnen, kein Login nötig</a:t>
            </a:r>
          </a:p>
          <a:p>
            <a:pPr marL="514350" indent="-514350">
              <a:buAutoNum type="arabicPeriod"/>
            </a:pPr>
            <a:r>
              <a:rPr lang="de-DE" dirty="0"/>
              <a:t>Sprache auf Deutsch einstellen</a:t>
            </a:r>
          </a:p>
          <a:p>
            <a:pPr marL="514350" indent="-514350">
              <a:buAutoNum type="arabicPeriod"/>
            </a:pPr>
            <a:r>
              <a:rPr lang="de-DE" dirty="0"/>
              <a:t>Datensatz: Sentinel-2 L2A bietet benutzbare Daten des Sentinel-2-Satelliten</a:t>
            </a:r>
          </a:p>
          <a:p>
            <a:pPr marL="514350" indent="-514350">
              <a:buAutoNum type="arabicPeriod"/>
            </a:pPr>
            <a:r>
              <a:rPr lang="de-DE" dirty="0"/>
              <a:t>Suche den großflächigen Brand in Griechenland bei </a:t>
            </a:r>
            <a:r>
              <a:rPr lang="de-DE" dirty="0" err="1"/>
              <a:t>Alexandroupulis</a:t>
            </a:r>
            <a:r>
              <a:rPr lang="de-DE" dirty="0"/>
              <a:t> im Osten am 23.08.2023.</a:t>
            </a:r>
          </a:p>
          <a:p>
            <a:pPr lvl="1">
              <a:buFont typeface="Systemschrift Normal"/>
              <a:buChar char="→"/>
            </a:pPr>
            <a:r>
              <a:rPr lang="de-DE" dirty="0"/>
              <a:t> Datum auswählen und in der Karte navigieren</a:t>
            </a:r>
          </a:p>
          <a:p>
            <a:pPr marL="514350" indent="-514350">
              <a:buAutoNum type="arabicPeriod"/>
            </a:pPr>
            <a:endParaRPr lang="de-DE" dirty="0"/>
          </a:p>
          <a:p>
            <a:pPr marL="514350" indent="-514350">
              <a:buAutoNum type="arabicPeriod"/>
            </a:pPr>
            <a:endParaRPr lang="de-DE" dirty="0"/>
          </a:p>
          <a:p>
            <a:endParaRPr lang="de-DE" dirty="0"/>
          </a:p>
          <a:p>
            <a:endParaRPr lang="de-DE" dirty="0"/>
          </a:p>
        </p:txBody>
      </p:sp>
      <p:sp>
        <p:nvSpPr>
          <p:cNvPr id="3" name="Titel 2">
            <a:extLst>
              <a:ext uri="{FF2B5EF4-FFF2-40B4-BE49-F238E27FC236}">
                <a16:creationId xmlns:a16="http://schemas.microsoft.com/office/drawing/2014/main" id="{E976F532-4555-04A9-08F2-88EFB555C838}"/>
              </a:ext>
            </a:extLst>
          </p:cNvPr>
          <p:cNvSpPr>
            <a:spLocks noGrp="1"/>
          </p:cNvSpPr>
          <p:nvPr>
            <p:ph type="title"/>
          </p:nvPr>
        </p:nvSpPr>
        <p:spPr/>
        <p:txBody>
          <a:bodyPr/>
          <a:lstStyle/>
          <a:p>
            <a:r>
              <a:rPr lang="de-DE" sz="2800" dirty="0"/>
              <a:t>Copernicus Browser</a:t>
            </a:r>
          </a:p>
        </p:txBody>
      </p:sp>
    </p:spTree>
    <p:extLst>
      <p:ext uri="{BB962C8B-B14F-4D97-AF65-F5344CB8AC3E}">
        <p14:creationId xmlns:p14="http://schemas.microsoft.com/office/powerpoint/2010/main" val="33467183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AF63B4-74AB-CB5A-248C-C1DCB229B2D6}"/>
            </a:ext>
          </a:extLst>
        </p:cNvPr>
        <p:cNvGrpSpPr/>
        <p:nvPr/>
      </p:nvGrpSpPr>
      <p:grpSpPr>
        <a:xfrm>
          <a:off x="0" y="0"/>
          <a:ext cx="0" cy="0"/>
          <a:chOff x="0" y="0"/>
          <a:chExt cx="0" cy="0"/>
        </a:xfrm>
      </p:grpSpPr>
      <p:sp>
        <p:nvSpPr>
          <p:cNvPr id="3" name="Titel 2">
            <a:extLst>
              <a:ext uri="{FF2B5EF4-FFF2-40B4-BE49-F238E27FC236}">
                <a16:creationId xmlns:a16="http://schemas.microsoft.com/office/drawing/2014/main" id="{1C2CD34A-F1AB-58DD-B915-7F0B87A43497}"/>
              </a:ext>
            </a:extLst>
          </p:cNvPr>
          <p:cNvSpPr>
            <a:spLocks noGrp="1"/>
          </p:cNvSpPr>
          <p:nvPr>
            <p:ph type="title"/>
          </p:nvPr>
        </p:nvSpPr>
        <p:spPr/>
        <p:txBody>
          <a:bodyPr/>
          <a:lstStyle/>
          <a:p>
            <a:r>
              <a:rPr lang="de-DE" sz="2800" dirty="0"/>
              <a:t>Copernicus Browser</a:t>
            </a:r>
          </a:p>
        </p:txBody>
      </p:sp>
      <p:pic>
        <p:nvPicPr>
          <p:cNvPr id="7" name="Grafik 6" descr="Ein Bild, das Karte, Text, Screenshot, Multimedia-Software enthält.&#10;&#10;KI-generierte Inhalte können fehlerhaft sein.">
            <a:extLst>
              <a:ext uri="{FF2B5EF4-FFF2-40B4-BE49-F238E27FC236}">
                <a16:creationId xmlns:a16="http://schemas.microsoft.com/office/drawing/2014/main" id="{874F1D8C-36F6-6A0B-A231-2A84AE71F51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9250" y="1022198"/>
            <a:ext cx="10393499" cy="5305682"/>
          </a:xfrm>
          <a:prstGeom prst="rect">
            <a:avLst/>
          </a:prstGeom>
        </p:spPr>
      </p:pic>
      <p:sp>
        <p:nvSpPr>
          <p:cNvPr id="8" name="Oval 7">
            <a:extLst>
              <a:ext uri="{FF2B5EF4-FFF2-40B4-BE49-F238E27FC236}">
                <a16:creationId xmlns:a16="http://schemas.microsoft.com/office/drawing/2014/main" id="{B20E38D8-6CB8-EF2B-6A81-94AFAA693669}"/>
              </a:ext>
            </a:extLst>
          </p:cNvPr>
          <p:cNvSpPr/>
          <p:nvPr/>
        </p:nvSpPr>
        <p:spPr>
          <a:xfrm>
            <a:off x="2546428" y="987473"/>
            <a:ext cx="468000" cy="468000"/>
          </a:xfrm>
          <a:prstGeom prst="ellipse">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9" name="Abgerundetes Rechteck 8">
            <a:extLst>
              <a:ext uri="{FF2B5EF4-FFF2-40B4-BE49-F238E27FC236}">
                <a16:creationId xmlns:a16="http://schemas.microsoft.com/office/drawing/2014/main" id="{C05A8CDD-660F-1C85-4FCF-3989235CEB91}"/>
              </a:ext>
            </a:extLst>
          </p:cNvPr>
          <p:cNvSpPr/>
          <p:nvPr/>
        </p:nvSpPr>
        <p:spPr>
          <a:xfrm>
            <a:off x="798653" y="4421529"/>
            <a:ext cx="3090441" cy="416689"/>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Abgerundetes Rechteck 9">
            <a:extLst>
              <a:ext uri="{FF2B5EF4-FFF2-40B4-BE49-F238E27FC236}">
                <a16:creationId xmlns:a16="http://schemas.microsoft.com/office/drawing/2014/main" id="{AFE0FF9E-DA1E-98FA-7BD8-B913E0C0F951}"/>
              </a:ext>
            </a:extLst>
          </p:cNvPr>
          <p:cNvSpPr/>
          <p:nvPr/>
        </p:nvSpPr>
        <p:spPr>
          <a:xfrm>
            <a:off x="777430" y="2019782"/>
            <a:ext cx="1768998" cy="416689"/>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extfeld 1">
            <a:extLst>
              <a:ext uri="{FF2B5EF4-FFF2-40B4-BE49-F238E27FC236}">
                <a16:creationId xmlns:a16="http://schemas.microsoft.com/office/drawing/2014/main" id="{A38D9A27-8F85-CC2A-49BF-DC27468C8F1B}"/>
              </a:ext>
            </a:extLst>
          </p:cNvPr>
          <p:cNvSpPr txBox="1"/>
          <p:nvPr/>
        </p:nvSpPr>
        <p:spPr>
          <a:xfrm>
            <a:off x="11272383" y="6116384"/>
            <a:ext cx="284372" cy="246221"/>
          </a:xfrm>
          <a:prstGeom prst="rect">
            <a:avLst/>
          </a:prstGeom>
          <a:noFill/>
        </p:spPr>
        <p:txBody>
          <a:bodyPr wrap="square" rtlCol="0">
            <a:spAutoFit/>
          </a:bodyPr>
          <a:lstStyle/>
          <a:p>
            <a:r>
              <a:rPr lang="de-DE" sz="1000" dirty="0"/>
              <a:t>4</a:t>
            </a:r>
          </a:p>
        </p:txBody>
      </p:sp>
    </p:spTree>
    <p:extLst>
      <p:ext uri="{BB962C8B-B14F-4D97-AF65-F5344CB8AC3E}">
        <p14:creationId xmlns:p14="http://schemas.microsoft.com/office/powerpoint/2010/main" val="19556473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8A4E0B-F466-A04E-1D28-06EA5616AF80}"/>
            </a:ext>
          </a:extLst>
        </p:cNvPr>
        <p:cNvGrpSpPr/>
        <p:nvPr/>
      </p:nvGrpSpPr>
      <p:grpSpPr>
        <a:xfrm>
          <a:off x="0" y="0"/>
          <a:ext cx="0" cy="0"/>
          <a:chOff x="0" y="0"/>
          <a:chExt cx="0" cy="0"/>
        </a:xfrm>
      </p:grpSpPr>
      <p:sp>
        <p:nvSpPr>
          <p:cNvPr id="2" name="Inhaltsplatzhalter 1">
            <a:extLst>
              <a:ext uri="{FF2B5EF4-FFF2-40B4-BE49-F238E27FC236}">
                <a16:creationId xmlns:a16="http://schemas.microsoft.com/office/drawing/2014/main" id="{566D7497-3778-7A16-0900-876D886EB893}"/>
              </a:ext>
            </a:extLst>
          </p:cNvPr>
          <p:cNvSpPr>
            <a:spLocks noGrp="1"/>
          </p:cNvSpPr>
          <p:nvPr>
            <p:ph idx="1"/>
          </p:nvPr>
        </p:nvSpPr>
        <p:spPr/>
        <p:txBody>
          <a:bodyPr/>
          <a:lstStyle/>
          <a:p>
            <a:r>
              <a:rPr lang="de-DE" dirty="0"/>
              <a:t>Beim Reinzoomen lädt das Satellitenbild</a:t>
            </a:r>
          </a:p>
          <a:p>
            <a:r>
              <a:rPr lang="de-DE" dirty="0"/>
              <a:t>Rauch wird sichtbar</a:t>
            </a:r>
          </a:p>
          <a:p>
            <a:r>
              <a:rPr lang="de-DE" dirty="0"/>
              <a:t>Bei </a:t>
            </a:r>
            <a:r>
              <a:rPr lang="de-DE" i="1" dirty="0"/>
              <a:t>Ebenen</a:t>
            </a:r>
            <a:r>
              <a:rPr lang="de-DE" dirty="0"/>
              <a:t> auf </a:t>
            </a:r>
            <a:r>
              <a:rPr lang="de-DE" i="1" dirty="0"/>
              <a:t>SWIR</a:t>
            </a:r>
            <a:r>
              <a:rPr lang="de-DE" dirty="0"/>
              <a:t> umstellen</a:t>
            </a:r>
          </a:p>
          <a:p>
            <a:pPr lvl="1"/>
            <a:r>
              <a:rPr lang="de-DE" dirty="0"/>
              <a:t>basiert auf kurzwelliger Infrarotmessung</a:t>
            </a:r>
          </a:p>
          <a:p>
            <a:pPr lvl="1"/>
            <a:r>
              <a:rPr lang="de-DE" dirty="0"/>
              <a:t>hilft abzuschätzen, wie viel Wasser in Pflanzen &amp; Böden vorhanden ist</a:t>
            </a:r>
          </a:p>
          <a:p>
            <a:pPr lvl="1"/>
            <a:r>
              <a:rPr lang="de-DE" dirty="0"/>
              <a:t>nass: sattes grün</a:t>
            </a:r>
          </a:p>
          <a:p>
            <a:pPr lvl="1"/>
            <a:r>
              <a:rPr lang="de-DE" dirty="0"/>
              <a:t>trocken: braun</a:t>
            </a:r>
          </a:p>
          <a:p>
            <a:pPr lvl="1"/>
            <a:r>
              <a:rPr lang="de-DE" dirty="0"/>
              <a:t>Brand: rot</a:t>
            </a:r>
          </a:p>
          <a:p>
            <a:pPr marL="0" indent="0">
              <a:buNone/>
            </a:pPr>
            <a:br>
              <a:rPr lang="de-DE" dirty="0"/>
            </a:br>
            <a:endParaRPr lang="de-DE" dirty="0"/>
          </a:p>
          <a:p>
            <a:endParaRPr lang="de-DE" dirty="0"/>
          </a:p>
          <a:p>
            <a:endParaRPr lang="de-DE" dirty="0"/>
          </a:p>
          <a:p>
            <a:endParaRPr lang="de-DE" dirty="0"/>
          </a:p>
        </p:txBody>
      </p:sp>
      <p:sp>
        <p:nvSpPr>
          <p:cNvPr id="3" name="Titel 2">
            <a:extLst>
              <a:ext uri="{FF2B5EF4-FFF2-40B4-BE49-F238E27FC236}">
                <a16:creationId xmlns:a16="http://schemas.microsoft.com/office/drawing/2014/main" id="{718EF133-307C-FFDE-0F97-BF6720DB6BBB}"/>
              </a:ext>
            </a:extLst>
          </p:cNvPr>
          <p:cNvSpPr>
            <a:spLocks noGrp="1"/>
          </p:cNvSpPr>
          <p:nvPr>
            <p:ph type="title"/>
          </p:nvPr>
        </p:nvSpPr>
        <p:spPr/>
        <p:txBody>
          <a:bodyPr/>
          <a:lstStyle/>
          <a:p>
            <a:r>
              <a:rPr lang="de-DE" sz="2800" dirty="0"/>
              <a:t>Copernicus Browser</a:t>
            </a:r>
          </a:p>
        </p:txBody>
      </p:sp>
    </p:spTree>
    <p:extLst>
      <p:ext uri="{BB962C8B-B14F-4D97-AF65-F5344CB8AC3E}">
        <p14:creationId xmlns:p14="http://schemas.microsoft.com/office/powerpoint/2010/main" val="128568774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206090-A2E0-9BC6-6DF1-53A48148CB81}"/>
            </a:ext>
          </a:extLst>
        </p:cNvPr>
        <p:cNvGrpSpPr/>
        <p:nvPr/>
      </p:nvGrpSpPr>
      <p:grpSpPr>
        <a:xfrm>
          <a:off x="0" y="0"/>
          <a:ext cx="0" cy="0"/>
          <a:chOff x="0" y="0"/>
          <a:chExt cx="0" cy="0"/>
        </a:xfrm>
      </p:grpSpPr>
      <p:sp>
        <p:nvSpPr>
          <p:cNvPr id="3" name="Titel 2">
            <a:extLst>
              <a:ext uri="{FF2B5EF4-FFF2-40B4-BE49-F238E27FC236}">
                <a16:creationId xmlns:a16="http://schemas.microsoft.com/office/drawing/2014/main" id="{66878E29-809F-AA37-AF0E-C1DBFAE72FAE}"/>
              </a:ext>
            </a:extLst>
          </p:cNvPr>
          <p:cNvSpPr>
            <a:spLocks noGrp="1"/>
          </p:cNvSpPr>
          <p:nvPr>
            <p:ph type="title"/>
          </p:nvPr>
        </p:nvSpPr>
        <p:spPr/>
        <p:txBody>
          <a:bodyPr/>
          <a:lstStyle/>
          <a:p>
            <a:r>
              <a:rPr lang="de-DE" sz="2800" dirty="0"/>
              <a:t>Copernicus Browser</a:t>
            </a:r>
          </a:p>
        </p:txBody>
      </p:sp>
      <p:pic>
        <p:nvPicPr>
          <p:cNvPr id="19" name="Grafik 18" descr="Ein Bild, das Text, Screenshot, Karte enthält.&#10;&#10;KI-generierte Inhalte können fehlerhaft sein.">
            <a:extLst>
              <a:ext uri="{FF2B5EF4-FFF2-40B4-BE49-F238E27FC236}">
                <a16:creationId xmlns:a16="http://schemas.microsoft.com/office/drawing/2014/main" id="{425CB7E7-ADEB-2A23-A85A-ED4BF0F7578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2002" y="952688"/>
            <a:ext cx="10127996" cy="5442118"/>
          </a:xfrm>
          <a:prstGeom prst="rect">
            <a:avLst/>
          </a:prstGeom>
        </p:spPr>
      </p:pic>
      <p:sp>
        <p:nvSpPr>
          <p:cNvPr id="13" name="Oval 12">
            <a:extLst>
              <a:ext uri="{FF2B5EF4-FFF2-40B4-BE49-F238E27FC236}">
                <a16:creationId xmlns:a16="http://schemas.microsoft.com/office/drawing/2014/main" id="{C5598D58-59E1-FA17-238E-2409646782AC}"/>
              </a:ext>
            </a:extLst>
          </p:cNvPr>
          <p:cNvSpPr/>
          <p:nvPr/>
        </p:nvSpPr>
        <p:spPr>
          <a:xfrm>
            <a:off x="7416139" y="3210553"/>
            <a:ext cx="919786" cy="926387"/>
          </a:xfrm>
          <a:prstGeom prst="ellipse">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20" name="Abgerundetes Rechteck 19">
            <a:extLst>
              <a:ext uri="{FF2B5EF4-FFF2-40B4-BE49-F238E27FC236}">
                <a16:creationId xmlns:a16="http://schemas.microsoft.com/office/drawing/2014/main" id="{8D627558-5B55-2604-265E-6DD4B2AF43CB}"/>
              </a:ext>
            </a:extLst>
          </p:cNvPr>
          <p:cNvSpPr/>
          <p:nvPr/>
        </p:nvSpPr>
        <p:spPr>
          <a:xfrm>
            <a:off x="915044" y="4985054"/>
            <a:ext cx="2846460" cy="416689"/>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extfeld 1">
            <a:extLst>
              <a:ext uri="{FF2B5EF4-FFF2-40B4-BE49-F238E27FC236}">
                <a16:creationId xmlns:a16="http://schemas.microsoft.com/office/drawing/2014/main" id="{80D6493D-69A5-754D-8B10-063EE90ED7C7}"/>
              </a:ext>
            </a:extLst>
          </p:cNvPr>
          <p:cNvSpPr txBox="1"/>
          <p:nvPr/>
        </p:nvSpPr>
        <p:spPr>
          <a:xfrm>
            <a:off x="11159998" y="6148585"/>
            <a:ext cx="284372" cy="246221"/>
          </a:xfrm>
          <a:prstGeom prst="rect">
            <a:avLst/>
          </a:prstGeom>
          <a:noFill/>
        </p:spPr>
        <p:txBody>
          <a:bodyPr wrap="square" rtlCol="0">
            <a:spAutoFit/>
          </a:bodyPr>
          <a:lstStyle/>
          <a:p>
            <a:r>
              <a:rPr lang="de-DE" sz="1000" dirty="0"/>
              <a:t>4</a:t>
            </a:r>
          </a:p>
        </p:txBody>
      </p:sp>
    </p:spTree>
    <p:extLst>
      <p:ext uri="{BB962C8B-B14F-4D97-AF65-F5344CB8AC3E}">
        <p14:creationId xmlns:p14="http://schemas.microsoft.com/office/powerpoint/2010/main" val="566955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6A3C7D-4674-0F74-3F5C-B10D9AE5A493}"/>
            </a:ext>
          </a:extLst>
        </p:cNvPr>
        <p:cNvGrpSpPr/>
        <p:nvPr/>
      </p:nvGrpSpPr>
      <p:grpSpPr>
        <a:xfrm>
          <a:off x="0" y="0"/>
          <a:ext cx="0" cy="0"/>
          <a:chOff x="0" y="0"/>
          <a:chExt cx="0" cy="0"/>
        </a:xfrm>
      </p:grpSpPr>
      <p:sp>
        <p:nvSpPr>
          <p:cNvPr id="3" name="Titel 2">
            <a:extLst>
              <a:ext uri="{FF2B5EF4-FFF2-40B4-BE49-F238E27FC236}">
                <a16:creationId xmlns:a16="http://schemas.microsoft.com/office/drawing/2014/main" id="{4DC19F24-0558-5FEE-533A-233221886729}"/>
              </a:ext>
            </a:extLst>
          </p:cNvPr>
          <p:cNvSpPr>
            <a:spLocks noGrp="1"/>
          </p:cNvSpPr>
          <p:nvPr>
            <p:ph type="title"/>
          </p:nvPr>
        </p:nvSpPr>
        <p:spPr/>
        <p:txBody>
          <a:bodyPr/>
          <a:lstStyle/>
          <a:p>
            <a:r>
              <a:rPr lang="de-DE" sz="2800" dirty="0"/>
              <a:t>Copernicus Browser</a:t>
            </a:r>
          </a:p>
        </p:txBody>
      </p:sp>
      <p:pic>
        <p:nvPicPr>
          <p:cNvPr id="4" name="Grafik 3">
            <a:extLst>
              <a:ext uri="{FF2B5EF4-FFF2-40B4-BE49-F238E27FC236}">
                <a16:creationId xmlns:a16="http://schemas.microsoft.com/office/drawing/2014/main" id="{85491FA6-9B7F-3156-14A3-3D98C8F914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6418" y="965493"/>
            <a:ext cx="9859150" cy="5445940"/>
          </a:xfrm>
          <a:prstGeom prst="rect">
            <a:avLst/>
          </a:prstGeom>
        </p:spPr>
      </p:pic>
      <p:sp>
        <p:nvSpPr>
          <p:cNvPr id="5" name="Abgerundetes Rechteck 4">
            <a:extLst>
              <a:ext uri="{FF2B5EF4-FFF2-40B4-BE49-F238E27FC236}">
                <a16:creationId xmlns:a16="http://schemas.microsoft.com/office/drawing/2014/main" id="{BE3757CA-9DE4-3DA0-0EA1-38C0BE51523D}"/>
              </a:ext>
            </a:extLst>
          </p:cNvPr>
          <p:cNvSpPr/>
          <p:nvPr/>
        </p:nvSpPr>
        <p:spPr>
          <a:xfrm>
            <a:off x="989472" y="1742123"/>
            <a:ext cx="3274184" cy="2595961"/>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extfeld 1">
            <a:extLst>
              <a:ext uri="{FF2B5EF4-FFF2-40B4-BE49-F238E27FC236}">
                <a16:creationId xmlns:a16="http://schemas.microsoft.com/office/drawing/2014/main" id="{72CBD67A-7098-878D-28AF-C2972BB1F158}"/>
              </a:ext>
            </a:extLst>
          </p:cNvPr>
          <p:cNvSpPr txBox="1"/>
          <p:nvPr/>
        </p:nvSpPr>
        <p:spPr>
          <a:xfrm>
            <a:off x="10975568" y="6165212"/>
            <a:ext cx="284372" cy="246221"/>
          </a:xfrm>
          <a:prstGeom prst="rect">
            <a:avLst/>
          </a:prstGeom>
          <a:noFill/>
        </p:spPr>
        <p:txBody>
          <a:bodyPr wrap="square" rtlCol="0">
            <a:spAutoFit/>
          </a:bodyPr>
          <a:lstStyle/>
          <a:p>
            <a:r>
              <a:rPr lang="de-DE" sz="1000" dirty="0"/>
              <a:t>4</a:t>
            </a:r>
          </a:p>
        </p:txBody>
      </p:sp>
    </p:spTree>
    <p:extLst>
      <p:ext uri="{BB962C8B-B14F-4D97-AF65-F5344CB8AC3E}">
        <p14:creationId xmlns:p14="http://schemas.microsoft.com/office/powerpoint/2010/main" val="335552252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0B8A39-A951-F00B-3F2A-1F18B9FCF581}"/>
            </a:ext>
          </a:extLst>
        </p:cNvPr>
        <p:cNvGrpSpPr/>
        <p:nvPr/>
      </p:nvGrpSpPr>
      <p:grpSpPr>
        <a:xfrm>
          <a:off x="0" y="0"/>
          <a:ext cx="0" cy="0"/>
          <a:chOff x="0" y="0"/>
          <a:chExt cx="0" cy="0"/>
        </a:xfrm>
      </p:grpSpPr>
      <p:sp>
        <p:nvSpPr>
          <p:cNvPr id="2" name="Inhaltsplatzhalter 1">
            <a:extLst>
              <a:ext uri="{FF2B5EF4-FFF2-40B4-BE49-F238E27FC236}">
                <a16:creationId xmlns:a16="http://schemas.microsoft.com/office/drawing/2014/main" id="{25ED3AF9-13CD-C0E2-FB2B-9ED1949ED005}"/>
              </a:ext>
            </a:extLst>
          </p:cNvPr>
          <p:cNvSpPr>
            <a:spLocks noGrp="1"/>
          </p:cNvSpPr>
          <p:nvPr>
            <p:ph idx="1"/>
          </p:nvPr>
        </p:nvSpPr>
        <p:spPr>
          <a:xfrm>
            <a:off x="838200" y="1524000"/>
            <a:ext cx="10515600" cy="4354286"/>
          </a:xfrm>
        </p:spPr>
        <p:txBody>
          <a:bodyPr>
            <a:normAutofit/>
          </a:bodyPr>
          <a:lstStyle/>
          <a:p>
            <a:r>
              <a:rPr lang="de-DE" dirty="0"/>
              <a:t>SWIR-Ebene: Brand ist gut sichtbar</a:t>
            </a:r>
          </a:p>
          <a:p>
            <a:pPr lvl="1"/>
            <a:r>
              <a:rPr lang="de-DE" dirty="0"/>
              <a:t>Brand: rot </a:t>
            </a:r>
          </a:p>
          <a:p>
            <a:pPr lvl="1"/>
            <a:r>
              <a:rPr lang="de-DE" dirty="0"/>
              <a:t>kein Brand: grün oder braun</a:t>
            </a:r>
          </a:p>
          <a:p>
            <a:pPr lvl="1">
              <a:spcAft>
                <a:spcPts val="600"/>
              </a:spcAft>
            </a:pPr>
            <a:r>
              <a:rPr lang="de-DE" dirty="0"/>
              <a:t>Wasser: tiefes blau / schwarz</a:t>
            </a:r>
          </a:p>
          <a:p>
            <a:pPr>
              <a:buFont typeface="Systemschrift Normal"/>
              <a:buChar char="→"/>
            </a:pPr>
            <a:r>
              <a:rPr lang="de-DE" dirty="0"/>
              <a:t> eignet sich, um ein KI-Modell zu trainieren</a:t>
            </a:r>
          </a:p>
          <a:p>
            <a:pPr marL="0" indent="0">
              <a:buNone/>
            </a:pPr>
            <a:r>
              <a:rPr lang="de-DE" sz="800" dirty="0"/>
              <a:t> </a:t>
            </a:r>
          </a:p>
          <a:p>
            <a:r>
              <a:rPr lang="de-DE" dirty="0"/>
              <a:t>Über Datumseinstellung wird sichtbar, für welche Tage im jeweiligen Gebiet Satellitendaten vorhanden sind</a:t>
            </a:r>
          </a:p>
          <a:p>
            <a:r>
              <a:rPr lang="de-DE" dirty="0"/>
              <a:t>Wolkenbedeckung ist auf ≤ 30% gesetzt</a:t>
            </a:r>
          </a:p>
          <a:p>
            <a:endParaRPr lang="de-DE" dirty="0"/>
          </a:p>
          <a:p>
            <a:pPr marL="0" indent="0">
              <a:buNone/>
            </a:pPr>
            <a:endParaRPr lang="de-DE" dirty="0"/>
          </a:p>
          <a:p>
            <a:endParaRPr lang="de-DE" dirty="0"/>
          </a:p>
        </p:txBody>
      </p:sp>
      <p:sp>
        <p:nvSpPr>
          <p:cNvPr id="3" name="Titel 2">
            <a:extLst>
              <a:ext uri="{FF2B5EF4-FFF2-40B4-BE49-F238E27FC236}">
                <a16:creationId xmlns:a16="http://schemas.microsoft.com/office/drawing/2014/main" id="{8BA4E250-1710-C68D-19BE-9F3CCC622B8C}"/>
              </a:ext>
            </a:extLst>
          </p:cNvPr>
          <p:cNvSpPr>
            <a:spLocks noGrp="1"/>
          </p:cNvSpPr>
          <p:nvPr>
            <p:ph type="title"/>
          </p:nvPr>
        </p:nvSpPr>
        <p:spPr/>
        <p:txBody>
          <a:bodyPr/>
          <a:lstStyle/>
          <a:p>
            <a:r>
              <a:rPr lang="de-DE" sz="2800" dirty="0"/>
              <a:t>Copernicus Browser</a:t>
            </a:r>
          </a:p>
        </p:txBody>
      </p:sp>
    </p:spTree>
    <p:extLst>
      <p:ext uri="{BB962C8B-B14F-4D97-AF65-F5344CB8AC3E}">
        <p14:creationId xmlns:p14="http://schemas.microsoft.com/office/powerpoint/2010/main" val="3003433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66114A-DDF5-B526-8A4F-810AC3B015A4}"/>
            </a:ext>
          </a:extLst>
        </p:cNvPr>
        <p:cNvGrpSpPr/>
        <p:nvPr/>
      </p:nvGrpSpPr>
      <p:grpSpPr>
        <a:xfrm>
          <a:off x="0" y="0"/>
          <a:ext cx="0" cy="0"/>
          <a:chOff x="0" y="0"/>
          <a:chExt cx="0" cy="0"/>
        </a:xfrm>
      </p:grpSpPr>
      <p:sp>
        <p:nvSpPr>
          <p:cNvPr id="2" name="Inhaltsplatzhalter 1">
            <a:extLst>
              <a:ext uri="{FF2B5EF4-FFF2-40B4-BE49-F238E27FC236}">
                <a16:creationId xmlns:a16="http://schemas.microsoft.com/office/drawing/2014/main" id="{5B283B82-2ABD-343D-0EE8-6FB4B8DE99E9}"/>
              </a:ext>
            </a:extLst>
          </p:cNvPr>
          <p:cNvSpPr>
            <a:spLocks noGrp="1"/>
          </p:cNvSpPr>
          <p:nvPr>
            <p:ph idx="1"/>
          </p:nvPr>
        </p:nvSpPr>
        <p:spPr/>
        <p:txBody>
          <a:bodyPr/>
          <a:lstStyle/>
          <a:p>
            <a:pPr marL="0" indent="0">
              <a:buNone/>
            </a:pPr>
            <a:r>
              <a:rPr lang="de-DE" dirty="0"/>
              <a:t>Wir wollen automatisiert Bilddaten auf Brände auswerten und </a:t>
            </a:r>
            <a:br>
              <a:rPr lang="de-DE" dirty="0"/>
            </a:br>
            <a:r>
              <a:rPr lang="de-DE" dirty="0"/>
              <a:t>ein KI-Modell zur Bildklassifizierung trainieren.</a:t>
            </a:r>
          </a:p>
          <a:p>
            <a:pPr marL="0" indent="0">
              <a:buNone/>
            </a:pPr>
            <a:endParaRPr lang="de-DE" dirty="0"/>
          </a:p>
          <a:p>
            <a:pPr marL="0" indent="0">
              <a:buNone/>
            </a:pPr>
            <a:endParaRPr lang="de-DE" dirty="0"/>
          </a:p>
          <a:p>
            <a:pPr marL="0" indent="0">
              <a:buNone/>
            </a:pPr>
            <a:endParaRPr lang="de-DE" dirty="0"/>
          </a:p>
          <a:p>
            <a:pPr marL="0" indent="0">
              <a:buNone/>
            </a:pPr>
            <a:endParaRPr lang="de-DE" dirty="0"/>
          </a:p>
          <a:p>
            <a:endParaRPr lang="de-DE" dirty="0"/>
          </a:p>
        </p:txBody>
      </p:sp>
      <p:sp>
        <p:nvSpPr>
          <p:cNvPr id="3" name="Titel 2">
            <a:extLst>
              <a:ext uri="{FF2B5EF4-FFF2-40B4-BE49-F238E27FC236}">
                <a16:creationId xmlns:a16="http://schemas.microsoft.com/office/drawing/2014/main" id="{1318825A-E57A-48DE-6918-FCFC7288B633}"/>
              </a:ext>
            </a:extLst>
          </p:cNvPr>
          <p:cNvSpPr>
            <a:spLocks noGrp="1"/>
          </p:cNvSpPr>
          <p:nvPr>
            <p:ph type="title"/>
          </p:nvPr>
        </p:nvSpPr>
        <p:spPr/>
        <p:txBody>
          <a:bodyPr/>
          <a:lstStyle/>
          <a:p>
            <a:r>
              <a:rPr lang="de-DE" sz="2800" dirty="0"/>
              <a:t>Heutiger Plan</a:t>
            </a:r>
          </a:p>
        </p:txBody>
      </p:sp>
      <p:grpSp>
        <p:nvGrpSpPr>
          <p:cNvPr id="62" name="Gruppieren 61">
            <a:extLst>
              <a:ext uri="{FF2B5EF4-FFF2-40B4-BE49-F238E27FC236}">
                <a16:creationId xmlns:a16="http://schemas.microsoft.com/office/drawing/2014/main" id="{FF4E55CE-7766-3090-A899-CCBCAB3BE872}"/>
              </a:ext>
            </a:extLst>
          </p:cNvPr>
          <p:cNvGrpSpPr/>
          <p:nvPr/>
        </p:nvGrpSpPr>
        <p:grpSpPr>
          <a:xfrm>
            <a:off x="1183465" y="2683933"/>
            <a:ext cx="8281973" cy="2571690"/>
            <a:chOff x="1036320" y="2379133"/>
            <a:chExt cx="8281973" cy="2571690"/>
          </a:xfrm>
        </p:grpSpPr>
        <p:sp>
          <p:nvSpPr>
            <p:cNvPr id="52" name="Textfeld 51">
              <a:extLst>
                <a:ext uri="{FF2B5EF4-FFF2-40B4-BE49-F238E27FC236}">
                  <a16:creationId xmlns:a16="http://schemas.microsoft.com/office/drawing/2014/main" id="{8ADFB6B7-DC98-47F1-E16D-DB2CB3F4F119}"/>
                </a:ext>
              </a:extLst>
            </p:cNvPr>
            <p:cNvSpPr txBox="1"/>
            <p:nvPr/>
          </p:nvSpPr>
          <p:spPr>
            <a:xfrm>
              <a:off x="1841514" y="2946891"/>
              <a:ext cx="7476779" cy="1661993"/>
            </a:xfrm>
            <a:prstGeom prst="rect">
              <a:avLst/>
            </a:prstGeom>
            <a:noFill/>
          </p:spPr>
          <p:txBody>
            <a:bodyPr wrap="square" rtlCol="0">
              <a:spAutoFit/>
            </a:bodyPr>
            <a:lstStyle/>
            <a:p>
              <a:pPr marL="514350" indent="-514350">
                <a:buAutoNum type="arabicPeriod"/>
              </a:pPr>
              <a:r>
                <a:rPr lang="de-DE" sz="2800" dirty="0"/>
                <a:t>Trainingsdaten sammeln</a:t>
              </a:r>
            </a:p>
            <a:p>
              <a:pPr marL="514350" indent="-514350">
                <a:buAutoNum type="arabicPeriod"/>
              </a:pPr>
              <a:r>
                <a:rPr lang="de-DE" sz="2800" dirty="0"/>
                <a:t>Modell trainieren</a:t>
              </a:r>
            </a:p>
            <a:p>
              <a:pPr marL="514350" indent="-514350">
                <a:buAutoNum type="arabicPeriod"/>
              </a:pPr>
              <a:r>
                <a:rPr lang="de-DE" sz="2800" dirty="0"/>
                <a:t>auf fremden Bildern auswerten / anwenden</a:t>
              </a:r>
            </a:p>
            <a:p>
              <a:endParaRPr lang="de-DE" dirty="0"/>
            </a:p>
          </p:txBody>
        </p:sp>
        <p:cxnSp>
          <p:nvCxnSpPr>
            <p:cNvPr id="54" name="Gerade Verbindung 53">
              <a:extLst>
                <a:ext uri="{FF2B5EF4-FFF2-40B4-BE49-F238E27FC236}">
                  <a16:creationId xmlns:a16="http://schemas.microsoft.com/office/drawing/2014/main" id="{FEF13EF1-7549-5F12-8130-46FBA2B57AEE}"/>
                </a:ext>
              </a:extLst>
            </p:cNvPr>
            <p:cNvCxnSpPr/>
            <p:nvPr/>
          </p:nvCxnSpPr>
          <p:spPr>
            <a:xfrm flipH="1">
              <a:off x="1036320" y="4937760"/>
              <a:ext cx="2072640"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Gerade Verbindung 54">
              <a:extLst>
                <a:ext uri="{FF2B5EF4-FFF2-40B4-BE49-F238E27FC236}">
                  <a16:creationId xmlns:a16="http://schemas.microsoft.com/office/drawing/2014/main" id="{D5E50D70-E239-8B38-7E17-406D1BCB65EB}"/>
                </a:ext>
              </a:extLst>
            </p:cNvPr>
            <p:cNvCxnSpPr/>
            <p:nvPr/>
          </p:nvCxnSpPr>
          <p:spPr>
            <a:xfrm flipH="1">
              <a:off x="1036320" y="2380933"/>
              <a:ext cx="2072640"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Gerade Verbindung 56">
              <a:extLst>
                <a:ext uri="{FF2B5EF4-FFF2-40B4-BE49-F238E27FC236}">
                  <a16:creationId xmlns:a16="http://schemas.microsoft.com/office/drawing/2014/main" id="{E16B0BDA-CC30-2AF8-97A4-5203BA3F41F7}"/>
                </a:ext>
              </a:extLst>
            </p:cNvPr>
            <p:cNvCxnSpPr>
              <a:cxnSpLocks/>
            </p:cNvCxnSpPr>
            <p:nvPr/>
          </p:nvCxnSpPr>
          <p:spPr>
            <a:xfrm>
              <a:off x="1053254" y="2379133"/>
              <a:ext cx="0" cy="257169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Gerade Verbindung 59">
              <a:extLst>
                <a:ext uri="{FF2B5EF4-FFF2-40B4-BE49-F238E27FC236}">
                  <a16:creationId xmlns:a16="http://schemas.microsoft.com/office/drawing/2014/main" id="{DA76D0DF-03DE-89EC-273C-CD29FB67DC85}"/>
                </a:ext>
              </a:extLst>
            </p:cNvPr>
            <p:cNvCxnSpPr/>
            <p:nvPr/>
          </p:nvCxnSpPr>
          <p:spPr>
            <a:xfrm flipV="1">
              <a:off x="3104229" y="4577760"/>
              <a:ext cx="0" cy="36000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 name="Gerade Verbindung 60">
              <a:extLst>
                <a:ext uri="{FF2B5EF4-FFF2-40B4-BE49-F238E27FC236}">
                  <a16:creationId xmlns:a16="http://schemas.microsoft.com/office/drawing/2014/main" id="{15DD4824-B17F-6E33-F5DF-B74EB10784C5}"/>
                </a:ext>
              </a:extLst>
            </p:cNvPr>
            <p:cNvCxnSpPr/>
            <p:nvPr/>
          </p:nvCxnSpPr>
          <p:spPr>
            <a:xfrm flipV="1">
              <a:off x="3104229" y="2379133"/>
              <a:ext cx="0" cy="360000"/>
            </a:xfrm>
            <a:prstGeom prst="line">
              <a:avLst/>
            </a:prstGeom>
            <a:ln w="31750">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63947087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039CD0-C9CC-B937-CF3B-3EC2F99065F1}"/>
            </a:ext>
          </a:extLst>
        </p:cNvPr>
        <p:cNvGrpSpPr/>
        <p:nvPr/>
      </p:nvGrpSpPr>
      <p:grpSpPr>
        <a:xfrm>
          <a:off x="0" y="0"/>
          <a:ext cx="0" cy="0"/>
          <a:chOff x="0" y="0"/>
          <a:chExt cx="0" cy="0"/>
        </a:xfrm>
      </p:grpSpPr>
      <p:sp>
        <p:nvSpPr>
          <p:cNvPr id="2" name="Inhaltsplatzhalter 1">
            <a:extLst>
              <a:ext uri="{FF2B5EF4-FFF2-40B4-BE49-F238E27FC236}">
                <a16:creationId xmlns:a16="http://schemas.microsoft.com/office/drawing/2014/main" id="{507AF1F4-451E-F751-902C-B1A1D5E7BAAC}"/>
              </a:ext>
            </a:extLst>
          </p:cNvPr>
          <p:cNvSpPr>
            <a:spLocks noGrp="1"/>
          </p:cNvSpPr>
          <p:nvPr>
            <p:ph idx="1"/>
          </p:nvPr>
        </p:nvSpPr>
        <p:spPr>
          <a:xfrm>
            <a:off x="838200" y="1377696"/>
            <a:ext cx="10515600" cy="4500590"/>
          </a:xfrm>
        </p:spPr>
        <p:txBody>
          <a:bodyPr/>
          <a:lstStyle/>
          <a:p>
            <a:pPr>
              <a:spcAft>
                <a:spcPts val="600"/>
              </a:spcAft>
            </a:pPr>
            <a:r>
              <a:rPr lang="de-DE" dirty="0"/>
              <a:t>KI sind Systeme, die aus Daten Muster lernen und damit verschiedenen Aufgaben lösen</a:t>
            </a:r>
          </a:p>
          <a:p>
            <a:pPr>
              <a:spcAft>
                <a:spcPts val="600"/>
              </a:spcAft>
            </a:pPr>
            <a:r>
              <a:rPr lang="de-DE" dirty="0"/>
              <a:t>sind nicht fest programmiert nach Regeln</a:t>
            </a:r>
          </a:p>
          <a:p>
            <a:pPr>
              <a:spcAft>
                <a:spcPts val="600"/>
              </a:spcAft>
            </a:pPr>
            <a:r>
              <a:rPr lang="de-DE" dirty="0"/>
              <a:t>Bildklassifizierung ist ein Teilbereich: Bilder werden einer Kategorie zuordnet, z.B. Hund oder Katze, Apfel oder Banane</a:t>
            </a:r>
            <a:br>
              <a:rPr lang="de-DE" dirty="0"/>
            </a:br>
            <a:r>
              <a:rPr lang="de-DE" dirty="0"/>
              <a:t>es wird mit Wahrscheinlichkeiten gearbeitet</a:t>
            </a:r>
          </a:p>
          <a:p>
            <a:pPr>
              <a:spcAft>
                <a:spcPts val="600"/>
              </a:spcAft>
            </a:pPr>
            <a:r>
              <a:rPr lang="de-DE" dirty="0"/>
              <a:t>zuerst werden einfache Formen erkannt (Kanten/Farben), dann Formen und Teile, am Ende die Klasse</a:t>
            </a:r>
          </a:p>
          <a:p>
            <a:pPr>
              <a:spcAft>
                <a:spcPts val="600"/>
              </a:spcAft>
            </a:pPr>
            <a:r>
              <a:rPr lang="de-DE" dirty="0"/>
              <a:t>beim Training wird die richtige Antwort mit der Vorhersage verglichen </a:t>
            </a:r>
          </a:p>
          <a:p>
            <a:pPr marL="0" indent="0">
              <a:buNone/>
            </a:pPr>
            <a:endParaRPr lang="de-DE" dirty="0"/>
          </a:p>
          <a:p>
            <a:pPr marL="0" indent="0">
              <a:buNone/>
            </a:pPr>
            <a:endParaRPr lang="de-DE" dirty="0"/>
          </a:p>
          <a:p>
            <a:pPr marL="0" indent="0">
              <a:buNone/>
            </a:pPr>
            <a:endParaRPr lang="de-DE" dirty="0"/>
          </a:p>
          <a:p>
            <a:endParaRPr lang="de-DE" dirty="0"/>
          </a:p>
        </p:txBody>
      </p:sp>
      <p:sp>
        <p:nvSpPr>
          <p:cNvPr id="3" name="Titel 2">
            <a:extLst>
              <a:ext uri="{FF2B5EF4-FFF2-40B4-BE49-F238E27FC236}">
                <a16:creationId xmlns:a16="http://schemas.microsoft.com/office/drawing/2014/main" id="{A413B61F-8A3C-7AF7-0126-09E8F73DED2D}"/>
              </a:ext>
            </a:extLst>
          </p:cNvPr>
          <p:cNvSpPr>
            <a:spLocks noGrp="1"/>
          </p:cNvSpPr>
          <p:nvPr>
            <p:ph type="title"/>
          </p:nvPr>
        </p:nvSpPr>
        <p:spPr/>
        <p:txBody>
          <a:bodyPr/>
          <a:lstStyle/>
          <a:p>
            <a:r>
              <a:rPr lang="de-DE" sz="2800" dirty="0"/>
              <a:t>Künstliche Intelligenz – Was ist das überhaupt?</a:t>
            </a:r>
          </a:p>
        </p:txBody>
      </p:sp>
    </p:spTree>
    <p:extLst>
      <p:ext uri="{BB962C8B-B14F-4D97-AF65-F5344CB8AC3E}">
        <p14:creationId xmlns:p14="http://schemas.microsoft.com/office/powerpoint/2010/main" val="102109348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7F661B-49EC-4F17-8B3A-1A493969E3C4}"/>
            </a:ext>
          </a:extLst>
        </p:cNvPr>
        <p:cNvGrpSpPr/>
        <p:nvPr/>
      </p:nvGrpSpPr>
      <p:grpSpPr>
        <a:xfrm>
          <a:off x="0" y="0"/>
          <a:ext cx="0" cy="0"/>
          <a:chOff x="0" y="0"/>
          <a:chExt cx="0" cy="0"/>
        </a:xfrm>
      </p:grpSpPr>
      <p:sp>
        <p:nvSpPr>
          <p:cNvPr id="3" name="Titel 2">
            <a:extLst>
              <a:ext uri="{FF2B5EF4-FFF2-40B4-BE49-F238E27FC236}">
                <a16:creationId xmlns:a16="http://schemas.microsoft.com/office/drawing/2014/main" id="{DD91E252-7453-E614-4A0E-C7E0BDCDF2DA}"/>
              </a:ext>
            </a:extLst>
          </p:cNvPr>
          <p:cNvSpPr>
            <a:spLocks noGrp="1"/>
          </p:cNvSpPr>
          <p:nvPr>
            <p:ph type="title"/>
          </p:nvPr>
        </p:nvSpPr>
        <p:spPr/>
        <p:txBody>
          <a:bodyPr/>
          <a:lstStyle/>
          <a:p>
            <a:r>
              <a:rPr lang="de-DE" sz="2800" dirty="0"/>
              <a:t>Copernicus Browser – Bilder exportieren</a:t>
            </a:r>
          </a:p>
        </p:txBody>
      </p:sp>
      <p:pic>
        <p:nvPicPr>
          <p:cNvPr id="11" name="Grafik 10">
            <a:extLst>
              <a:ext uri="{FF2B5EF4-FFF2-40B4-BE49-F238E27FC236}">
                <a16:creationId xmlns:a16="http://schemas.microsoft.com/office/drawing/2014/main" id="{6EFAF9F5-F56D-E5A0-9A5A-0F5D63D2233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9297" y="1004580"/>
            <a:ext cx="10310649" cy="5525873"/>
          </a:xfrm>
          <a:prstGeom prst="rect">
            <a:avLst/>
          </a:prstGeom>
        </p:spPr>
      </p:pic>
      <p:sp>
        <p:nvSpPr>
          <p:cNvPr id="12" name="Oval 11">
            <a:extLst>
              <a:ext uri="{FF2B5EF4-FFF2-40B4-BE49-F238E27FC236}">
                <a16:creationId xmlns:a16="http://schemas.microsoft.com/office/drawing/2014/main" id="{69110328-60EC-667F-7F19-EB1C71CCB35A}"/>
              </a:ext>
            </a:extLst>
          </p:cNvPr>
          <p:cNvSpPr/>
          <p:nvPr/>
        </p:nvSpPr>
        <p:spPr>
          <a:xfrm>
            <a:off x="10642814" y="2620855"/>
            <a:ext cx="739889" cy="731946"/>
          </a:xfrm>
          <a:prstGeom prst="ellipse">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4" name="Abgerundetes Rechteck 13">
            <a:extLst>
              <a:ext uri="{FF2B5EF4-FFF2-40B4-BE49-F238E27FC236}">
                <a16:creationId xmlns:a16="http://schemas.microsoft.com/office/drawing/2014/main" id="{14F79916-6F87-38CB-7162-273E9ACE3945}"/>
              </a:ext>
            </a:extLst>
          </p:cNvPr>
          <p:cNvSpPr/>
          <p:nvPr/>
        </p:nvSpPr>
        <p:spPr>
          <a:xfrm>
            <a:off x="10316991" y="6092909"/>
            <a:ext cx="1145627" cy="591672"/>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extfeld 1">
            <a:extLst>
              <a:ext uri="{FF2B5EF4-FFF2-40B4-BE49-F238E27FC236}">
                <a16:creationId xmlns:a16="http://schemas.microsoft.com/office/drawing/2014/main" id="{CA44F7DF-DA20-C903-ADD1-3A1E6F7B1186}"/>
              </a:ext>
            </a:extLst>
          </p:cNvPr>
          <p:cNvSpPr txBox="1"/>
          <p:nvPr/>
        </p:nvSpPr>
        <p:spPr>
          <a:xfrm>
            <a:off x="11251324" y="1004580"/>
            <a:ext cx="284372" cy="246221"/>
          </a:xfrm>
          <a:prstGeom prst="rect">
            <a:avLst/>
          </a:prstGeom>
          <a:noFill/>
        </p:spPr>
        <p:txBody>
          <a:bodyPr wrap="square" rtlCol="0">
            <a:spAutoFit/>
          </a:bodyPr>
          <a:lstStyle/>
          <a:p>
            <a:r>
              <a:rPr lang="de-DE" sz="1000" dirty="0"/>
              <a:t>4</a:t>
            </a:r>
          </a:p>
        </p:txBody>
      </p:sp>
    </p:spTree>
    <p:extLst>
      <p:ext uri="{BB962C8B-B14F-4D97-AF65-F5344CB8AC3E}">
        <p14:creationId xmlns:p14="http://schemas.microsoft.com/office/powerpoint/2010/main" val="408229625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279254-5FE9-D1E7-9F6A-420D24304FA5}"/>
            </a:ext>
          </a:extLst>
        </p:cNvPr>
        <p:cNvGrpSpPr/>
        <p:nvPr/>
      </p:nvGrpSpPr>
      <p:grpSpPr>
        <a:xfrm>
          <a:off x="0" y="0"/>
          <a:ext cx="0" cy="0"/>
          <a:chOff x="0" y="0"/>
          <a:chExt cx="0" cy="0"/>
        </a:xfrm>
      </p:grpSpPr>
      <p:sp>
        <p:nvSpPr>
          <p:cNvPr id="3" name="Titel 2">
            <a:extLst>
              <a:ext uri="{FF2B5EF4-FFF2-40B4-BE49-F238E27FC236}">
                <a16:creationId xmlns:a16="http://schemas.microsoft.com/office/drawing/2014/main" id="{2F68D609-CE2B-9649-FD2A-7296308D92AB}"/>
              </a:ext>
            </a:extLst>
          </p:cNvPr>
          <p:cNvSpPr>
            <a:spLocks noGrp="1"/>
          </p:cNvSpPr>
          <p:nvPr>
            <p:ph type="title"/>
          </p:nvPr>
        </p:nvSpPr>
        <p:spPr/>
        <p:txBody>
          <a:bodyPr/>
          <a:lstStyle/>
          <a:p>
            <a:r>
              <a:rPr lang="de-DE" sz="2800" dirty="0"/>
              <a:t>Copernicus Browser – Bilder exportieren</a:t>
            </a:r>
          </a:p>
        </p:txBody>
      </p:sp>
      <p:pic>
        <p:nvPicPr>
          <p:cNvPr id="5" name="Grafik 4">
            <a:extLst>
              <a:ext uri="{FF2B5EF4-FFF2-40B4-BE49-F238E27FC236}">
                <a16:creationId xmlns:a16="http://schemas.microsoft.com/office/drawing/2014/main" id="{76B0CDAB-0BE9-7F1C-958A-EFC7F57086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63154" y="1302396"/>
            <a:ext cx="5030971" cy="4789920"/>
          </a:xfrm>
          <a:prstGeom prst="rect">
            <a:avLst/>
          </a:prstGeom>
        </p:spPr>
      </p:pic>
      <p:sp>
        <p:nvSpPr>
          <p:cNvPr id="6" name="Abgerundetes Rechteck 5">
            <a:extLst>
              <a:ext uri="{FF2B5EF4-FFF2-40B4-BE49-F238E27FC236}">
                <a16:creationId xmlns:a16="http://schemas.microsoft.com/office/drawing/2014/main" id="{E3DA2B4A-46D8-7A36-A016-47E2F06B31E3}"/>
              </a:ext>
            </a:extLst>
          </p:cNvPr>
          <p:cNvSpPr/>
          <p:nvPr/>
        </p:nvSpPr>
        <p:spPr>
          <a:xfrm>
            <a:off x="10141418" y="2621567"/>
            <a:ext cx="763087" cy="381463"/>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Inhaltsplatzhalter 1">
            <a:extLst>
              <a:ext uri="{FF2B5EF4-FFF2-40B4-BE49-F238E27FC236}">
                <a16:creationId xmlns:a16="http://schemas.microsoft.com/office/drawing/2014/main" id="{DB137CE1-FACD-960F-51BF-E2676F61FCF8}"/>
              </a:ext>
            </a:extLst>
          </p:cNvPr>
          <p:cNvSpPr txBox="1">
            <a:spLocks/>
          </p:cNvSpPr>
          <p:nvPr/>
        </p:nvSpPr>
        <p:spPr>
          <a:xfrm>
            <a:off x="422769" y="1461692"/>
            <a:ext cx="4742793" cy="475456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de-DE"/>
              <a:t>Beim Download unbedingt beachten:</a:t>
            </a:r>
          </a:p>
          <a:p>
            <a:pPr marL="0" indent="0">
              <a:buFont typeface="Arial" panose="020B0604020202020204" pitchFamily="34" charset="0"/>
              <a:buNone/>
            </a:pPr>
            <a:endParaRPr lang="de-DE"/>
          </a:p>
          <a:p>
            <a:pPr marL="514350" indent="-514350">
              <a:buFont typeface="+mj-lt"/>
              <a:buAutoNum type="arabicPeriod"/>
            </a:pPr>
            <a:r>
              <a:rPr lang="de-DE"/>
              <a:t>Wir arbeiten im </a:t>
            </a:r>
            <a:r>
              <a:rPr lang="de-DE" b="1"/>
              <a:t>Vollbildmodus</a:t>
            </a:r>
            <a:r>
              <a:rPr lang="de-DE"/>
              <a:t>.</a:t>
            </a:r>
          </a:p>
          <a:p>
            <a:pPr marL="514350" indent="-514350">
              <a:buFont typeface="+mj-lt"/>
              <a:buAutoNum type="arabicPeriod"/>
            </a:pPr>
            <a:r>
              <a:rPr lang="de-DE"/>
              <a:t>Wir stellen die Zoomstufe </a:t>
            </a:r>
            <a:r>
              <a:rPr lang="de-DE" b="1"/>
              <a:t>500m</a:t>
            </a:r>
            <a:r>
              <a:rPr lang="de-DE"/>
              <a:t> ein.</a:t>
            </a:r>
          </a:p>
          <a:p>
            <a:pPr marL="514350" indent="-514350">
              <a:buFont typeface="+mj-lt"/>
              <a:buAutoNum type="arabicPeriod"/>
            </a:pPr>
            <a:r>
              <a:rPr lang="de-DE"/>
              <a:t>Wir schalten die </a:t>
            </a:r>
            <a:r>
              <a:rPr lang="de-DE" b="1"/>
              <a:t>Kartenbeschriftung aus</a:t>
            </a:r>
            <a:r>
              <a:rPr lang="de-DE"/>
              <a:t>.</a:t>
            </a:r>
            <a:br>
              <a:rPr lang="de-DE"/>
            </a:br>
            <a:endParaRPr lang="de-DE"/>
          </a:p>
          <a:p>
            <a:endParaRPr lang="de-DE"/>
          </a:p>
          <a:p>
            <a:pPr marL="0" indent="0">
              <a:buFont typeface="Arial" panose="020B0604020202020204" pitchFamily="34" charset="0"/>
              <a:buNone/>
            </a:pPr>
            <a:endParaRPr lang="de-DE"/>
          </a:p>
          <a:p>
            <a:endParaRPr lang="de-DE" dirty="0"/>
          </a:p>
        </p:txBody>
      </p:sp>
      <p:sp>
        <p:nvSpPr>
          <p:cNvPr id="2" name="Textfeld 1">
            <a:extLst>
              <a:ext uri="{FF2B5EF4-FFF2-40B4-BE49-F238E27FC236}">
                <a16:creationId xmlns:a16="http://schemas.microsoft.com/office/drawing/2014/main" id="{72C169CB-9781-4681-C72D-E2A090EE48CE}"/>
              </a:ext>
            </a:extLst>
          </p:cNvPr>
          <p:cNvSpPr txBox="1"/>
          <p:nvPr/>
        </p:nvSpPr>
        <p:spPr>
          <a:xfrm>
            <a:off x="10794125" y="1302396"/>
            <a:ext cx="284372" cy="246221"/>
          </a:xfrm>
          <a:prstGeom prst="rect">
            <a:avLst/>
          </a:prstGeom>
          <a:noFill/>
        </p:spPr>
        <p:txBody>
          <a:bodyPr wrap="square" rtlCol="0">
            <a:spAutoFit/>
          </a:bodyPr>
          <a:lstStyle/>
          <a:p>
            <a:r>
              <a:rPr lang="de-DE" sz="1000" dirty="0"/>
              <a:t>4</a:t>
            </a:r>
          </a:p>
        </p:txBody>
      </p:sp>
    </p:spTree>
    <p:extLst>
      <p:ext uri="{BB962C8B-B14F-4D97-AF65-F5344CB8AC3E}">
        <p14:creationId xmlns:p14="http://schemas.microsoft.com/office/powerpoint/2010/main" val="7301270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71F8670A-1631-83A9-7F11-BA668F9E09CC}"/>
              </a:ext>
            </a:extLst>
          </p:cNvPr>
          <p:cNvSpPr>
            <a:spLocks noGrp="1"/>
          </p:cNvSpPr>
          <p:nvPr>
            <p:ph idx="1"/>
          </p:nvPr>
        </p:nvSpPr>
        <p:spPr>
          <a:xfrm>
            <a:off x="838200" y="1123720"/>
            <a:ext cx="9067800" cy="4754566"/>
          </a:xfrm>
        </p:spPr>
        <p:txBody>
          <a:bodyPr>
            <a:normAutofit/>
          </a:bodyPr>
          <a:lstStyle/>
          <a:p>
            <a:pPr marL="514350" indent="-514350">
              <a:lnSpc>
                <a:spcPct val="100000"/>
              </a:lnSpc>
              <a:buAutoNum type="arabicPeriod"/>
            </a:pPr>
            <a:r>
              <a:rPr lang="de-DE" dirty="0"/>
              <a:t>Einführung zu Waldbränden</a:t>
            </a:r>
          </a:p>
          <a:p>
            <a:pPr marL="514350" indent="-514350">
              <a:lnSpc>
                <a:spcPct val="100000"/>
              </a:lnSpc>
              <a:buAutoNum type="arabicPeriod"/>
            </a:pPr>
            <a:r>
              <a:rPr lang="de-DE" dirty="0"/>
              <a:t>Vorstellung des </a:t>
            </a:r>
            <a:r>
              <a:rPr lang="de-DE" dirty="0" err="1"/>
              <a:t>Copernikus</a:t>
            </a:r>
            <a:r>
              <a:rPr lang="de-DE" dirty="0"/>
              <a:t> Browser</a:t>
            </a:r>
          </a:p>
          <a:p>
            <a:pPr marL="514350" indent="-514350">
              <a:lnSpc>
                <a:spcPct val="100000"/>
              </a:lnSpc>
              <a:buAutoNum type="arabicPeriod"/>
            </a:pPr>
            <a:r>
              <a:rPr lang="de-DE" dirty="0"/>
              <a:t>Vorstellung heutiges Projekt und Ziel</a:t>
            </a:r>
          </a:p>
          <a:p>
            <a:pPr marL="971550" lvl="1" indent="-514350">
              <a:lnSpc>
                <a:spcPct val="100000"/>
              </a:lnSpc>
              <a:buAutoNum type="arabicPeriod"/>
            </a:pPr>
            <a:r>
              <a:rPr lang="de-DE" dirty="0"/>
              <a:t>Trainingsdaten sammeln</a:t>
            </a:r>
          </a:p>
          <a:p>
            <a:pPr marL="971550" lvl="1" indent="-514350">
              <a:lnSpc>
                <a:spcPct val="100000"/>
              </a:lnSpc>
              <a:buAutoNum type="arabicPeriod"/>
            </a:pPr>
            <a:r>
              <a:rPr lang="de-DE" dirty="0"/>
              <a:t>KI-Modell trainieren</a:t>
            </a:r>
          </a:p>
          <a:p>
            <a:pPr marL="971550" lvl="1" indent="-514350">
              <a:lnSpc>
                <a:spcPct val="100000"/>
              </a:lnSpc>
              <a:buAutoNum type="arabicPeriod"/>
            </a:pPr>
            <a:r>
              <a:rPr lang="de-DE" dirty="0"/>
              <a:t>Modell auf verschiedenen Gebieten auswerten</a:t>
            </a:r>
          </a:p>
          <a:p>
            <a:pPr marL="514350" indent="-514350">
              <a:lnSpc>
                <a:spcPct val="100000"/>
              </a:lnSpc>
              <a:buAutoNum type="arabicPeriod"/>
            </a:pPr>
            <a:r>
              <a:rPr lang="de-DE" dirty="0"/>
              <a:t>Vorstellung </a:t>
            </a:r>
            <a:r>
              <a:rPr lang="de-DE" i="1" dirty="0" err="1"/>
              <a:t>Teachable</a:t>
            </a:r>
            <a:r>
              <a:rPr lang="de-DE" i="1" dirty="0"/>
              <a:t> </a:t>
            </a:r>
            <a:r>
              <a:rPr lang="de-DE" i="1" dirty="0" err="1"/>
              <a:t>Machine</a:t>
            </a:r>
            <a:endParaRPr lang="de-DE" i="1" dirty="0"/>
          </a:p>
          <a:p>
            <a:pPr marL="514350" indent="-514350">
              <a:lnSpc>
                <a:spcPct val="100000"/>
              </a:lnSpc>
              <a:buAutoNum type="arabicPeriod"/>
            </a:pPr>
            <a:r>
              <a:rPr lang="de-DE" dirty="0"/>
              <a:t>Abschluss</a:t>
            </a:r>
          </a:p>
          <a:p>
            <a:pPr marL="514350" indent="-514350">
              <a:lnSpc>
                <a:spcPct val="100000"/>
              </a:lnSpc>
              <a:buAutoNum type="arabicPeriod"/>
            </a:pPr>
            <a:endParaRPr lang="de-DE" dirty="0"/>
          </a:p>
          <a:p>
            <a:pPr marL="514350" indent="-514350">
              <a:lnSpc>
                <a:spcPct val="100000"/>
              </a:lnSpc>
              <a:buAutoNum type="arabicPeriod"/>
            </a:pPr>
            <a:endParaRPr lang="de-DE" sz="2800" b="1" dirty="0"/>
          </a:p>
        </p:txBody>
      </p:sp>
      <p:sp>
        <p:nvSpPr>
          <p:cNvPr id="3" name="Titel 2">
            <a:extLst>
              <a:ext uri="{FF2B5EF4-FFF2-40B4-BE49-F238E27FC236}">
                <a16:creationId xmlns:a16="http://schemas.microsoft.com/office/drawing/2014/main" id="{0F6C2FE9-F560-ACE9-62C6-BB75768DE35C}"/>
              </a:ext>
            </a:extLst>
          </p:cNvPr>
          <p:cNvSpPr>
            <a:spLocks noGrp="1"/>
          </p:cNvSpPr>
          <p:nvPr>
            <p:ph type="title"/>
          </p:nvPr>
        </p:nvSpPr>
        <p:spPr>
          <a:xfrm>
            <a:off x="202462" y="138138"/>
            <a:ext cx="8806779" cy="533404"/>
          </a:xfrm>
        </p:spPr>
        <p:txBody>
          <a:bodyPr/>
          <a:lstStyle/>
          <a:p>
            <a:r>
              <a:rPr lang="de-DE" sz="2800" dirty="0"/>
              <a:t>Agenda</a:t>
            </a:r>
          </a:p>
        </p:txBody>
      </p:sp>
    </p:spTree>
    <p:extLst>
      <p:ext uri="{BB962C8B-B14F-4D97-AF65-F5344CB8AC3E}">
        <p14:creationId xmlns:p14="http://schemas.microsoft.com/office/powerpoint/2010/main" val="22884094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93568E-A60F-2D73-AF55-84E84A2C2315}"/>
            </a:ext>
          </a:extLst>
        </p:cNvPr>
        <p:cNvGrpSpPr/>
        <p:nvPr/>
      </p:nvGrpSpPr>
      <p:grpSpPr>
        <a:xfrm>
          <a:off x="0" y="0"/>
          <a:ext cx="0" cy="0"/>
          <a:chOff x="0" y="0"/>
          <a:chExt cx="0" cy="0"/>
        </a:xfrm>
      </p:grpSpPr>
      <p:sp>
        <p:nvSpPr>
          <p:cNvPr id="2" name="Inhaltsplatzhalter 1">
            <a:extLst>
              <a:ext uri="{FF2B5EF4-FFF2-40B4-BE49-F238E27FC236}">
                <a16:creationId xmlns:a16="http://schemas.microsoft.com/office/drawing/2014/main" id="{70C67E5D-6057-FB16-BDE3-EDB7060B6336}"/>
              </a:ext>
            </a:extLst>
          </p:cNvPr>
          <p:cNvSpPr>
            <a:spLocks noGrp="1"/>
          </p:cNvSpPr>
          <p:nvPr>
            <p:ph idx="1"/>
          </p:nvPr>
        </p:nvSpPr>
        <p:spPr>
          <a:xfrm>
            <a:off x="422769" y="1461692"/>
            <a:ext cx="4742793" cy="4754566"/>
          </a:xfrm>
        </p:spPr>
        <p:txBody>
          <a:bodyPr/>
          <a:lstStyle/>
          <a:p>
            <a:pPr marL="0" indent="0">
              <a:buNone/>
            </a:pPr>
            <a:r>
              <a:rPr lang="de-DE" dirty="0"/>
              <a:t>Beim Download unbedingt beachten:</a:t>
            </a:r>
          </a:p>
          <a:p>
            <a:pPr marL="0" indent="0">
              <a:buNone/>
            </a:pPr>
            <a:endParaRPr lang="de-DE" dirty="0"/>
          </a:p>
          <a:p>
            <a:pPr marL="514350" indent="-514350">
              <a:buFont typeface="+mj-lt"/>
              <a:buAutoNum type="arabicPeriod"/>
            </a:pPr>
            <a:r>
              <a:rPr lang="de-DE" dirty="0"/>
              <a:t>Wir arbeiten im </a:t>
            </a:r>
            <a:r>
              <a:rPr lang="de-DE" b="1" dirty="0"/>
              <a:t>Vollbildmodus</a:t>
            </a:r>
            <a:r>
              <a:rPr lang="de-DE" dirty="0"/>
              <a:t>.</a:t>
            </a:r>
          </a:p>
          <a:p>
            <a:pPr marL="514350" indent="-514350">
              <a:buFont typeface="+mj-lt"/>
              <a:buAutoNum type="arabicPeriod"/>
            </a:pPr>
            <a:r>
              <a:rPr lang="de-DE" dirty="0"/>
              <a:t>Wir stellen die Zoomstufe </a:t>
            </a:r>
            <a:r>
              <a:rPr lang="de-DE" b="1" dirty="0"/>
              <a:t>500m</a:t>
            </a:r>
            <a:r>
              <a:rPr lang="de-DE" dirty="0"/>
              <a:t> ein.</a:t>
            </a:r>
          </a:p>
          <a:p>
            <a:pPr marL="514350" indent="-514350">
              <a:buFont typeface="+mj-lt"/>
              <a:buAutoNum type="arabicPeriod"/>
            </a:pPr>
            <a:r>
              <a:rPr lang="de-DE" dirty="0"/>
              <a:t>Wir schalten die </a:t>
            </a:r>
            <a:r>
              <a:rPr lang="de-DE" b="1" dirty="0"/>
              <a:t>Kartenbeschriftung aus</a:t>
            </a:r>
            <a:r>
              <a:rPr lang="de-DE" dirty="0"/>
              <a:t>.</a:t>
            </a:r>
            <a:br>
              <a:rPr lang="de-DE" dirty="0"/>
            </a:br>
            <a:endParaRPr lang="de-DE" dirty="0"/>
          </a:p>
          <a:p>
            <a:endParaRPr lang="de-DE" dirty="0"/>
          </a:p>
          <a:p>
            <a:pPr marL="0" indent="0">
              <a:buNone/>
            </a:pPr>
            <a:endParaRPr lang="de-DE" dirty="0"/>
          </a:p>
          <a:p>
            <a:endParaRPr lang="de-DE" dirty="0"/>
          </a:p>
        </p:txBody>
      </p:sp>
      <p:sp>
        <p:nvSpPr>
          <p:cNvPr id="3" name="Titel 2">
            <a:extLst>
              <a:ext uri="{FF2B5EF4-FFF2-40B4-BE49-F238E27FC236}">
                <a16:creationId xmlns:a16="http://schemas.microsoft.com/office/drawing/2014/main" id="{8CA709D9-AA48-D1FD-0442-49D0CD88042F}"/>
              </a:ext>
            </a:extLst>
          </p:cNvPr>
          <p:cNvSpPr>
            <a:spLocks noGrp="1"/>
          </p:cNvSpPr>
          <p:nvPr>
            <p:ph type="title"/>
          </p:nvPr>
        </p:nvSpPr>
        <p:spPr/>
        <p:txBody>
          <a:bodyPr/>
          <a:lstStyle/>
          <a:p>
            <a:r>
              <a:rPr lang="de-DE" sz="2800" dirty="0"/>
              <a:t>Copernicus Browser – Bilder exportieren</a:t>
            </a:r>
          </a:p>
        </p:txBody>
      </p:sp>
      <p:sp>
        <p:nvSpPr>
          <p:cNvPr id="7" name="Abgerundetes Rechteck 6">
            <a:extLst>
              <a:ext uri="{FF2B5EF4-FFF2-40B4-BE49-F238E27FC236}">
                <a16:creationId xmlns:a16="http://schemas.microsoft.com/office/drawing/2014/main" id="{901C2C49-8F1C-7CF4-DC3C-147AF88AEDFC}"/>
              </a:ext>
            </a:extLst>
          </p:cNvPr>
          <p:cNvSpPr/>
          <p:nvPr/>
        </p:nvSpPr>
        <p:spPr>
          <a:xfrm>
            <a:off x="5335929" y="1160097"/>
            <a:ext cx="6562846" cy="5159680"/>
          </a:xfrm>
          <a:prstGeom prst="roundRect">
            <a:avLst/>
          </a:prstGeom>
          <a:noFill/>
          <a:ln w="254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Textfeld 7">
            <a:extLst>
              <a:ext uri="{FF2B5EF4-FFF2-40B4-BE49-F238E27FC236}">
                <a16:creationId xmlns:a16="http://schemas.microsoft.com/office/drawing/2014/main" id="{A9A7617E-CC8A-1FA4-DE3E-DAEFB953FCA3}"/>
              </a:ext>
            </a:extLst>
          </p:cNvPr>
          <p:cNvSpPr txBox="1"/>
          <p:nvPr/>
        </p:nvSpPr>
        <p:spPr>
          <a:xfrm>
            <a:off x="5676663" y="1460051"/>
            <a:ext cx="5881377" cy="5355312"/>
          </a:xfrm>
          <a:prstGeom prst="rect">
            <a:avLst/>
          </a:prstGeom>
          <a:noFill/>
        </p:spPr>
        <p:txBody>
          <a:bodyPr wrap="square" rtlCol="0">
            <a:spAutoFit/>
          </a:bodyPr>
          <a:lstStyle/>
          <a:p>
            <a:pPr>
              <a:spcAft>
                <a:spcPts val="1200"/>
              </a:spcAft>
            </a:pPr>
            <a:r>
              <a:rPr lang="de-DE" sz="2800" dirty="0"/>
              <a:t>Eure Aufgabe:</a:t>
            </a:r>
          </a:p>
          <a:p>
            <a:pPr>
              <a:spcAft>
                <a:spcPts val="600"/>
              </a:spcAft>
            </a:pPr>
            <a:r>
              <a:rPr lang="de-DE" sz="2800" dirty="0"/>
              <a:t>Sammelt Trainingsdaten und speichert sie in zwei Ordnern auf dem Desktop: </a:t>
            </a:r>
            <a:r>
              <a:rPr lang="de-DE" sz="2800" i="1" dirty="0"/>
              <a:t>Waldbrände</a:t>
            </a:r>
            <a:r>
              <a:rPr lang="de-DE" sz="2800" dirty="0"/>
              <a:t> und </a:t>
            </a:r>
            <a:r>
              <a:rPr lang="de-DE" sz="2800" i="1" dirty="0"/>
              <a:t>keine Waldbrände.</a:t>
            </a:r>
            <a:br>
              <a:rPr lang="de-DE" sz="2800" i="1" dirty="0"/>
            </a:br>
            <a:br>
              <a:rPr lang="de-DE" sz="2800" i="1" dirty="0"/>
            </a:br>
            <a:r>
              <a:rPr lang="de-DE" dirty="0"/>
              <a:t>Wir brauchen verschiedene Varianten:</a:t>
            </a:r>
          </a:p>
          <a:p>
            <a:pPr>
              <a:spcAft>
                <a:spcPts val="1200"/>
              </a:spcAft>
            </a:pPr>
            <a:r>
              <a:rPr lang="de-DE" dirty="0"/>
              <a:t>kleine Feuer, große Feuer, mittig auf dem Bild, nur am Rand, mit Flüssen, ohne Flüsse, mit Küste, ohne Küste, mit ein paar Wolken, ohne Wolken, mit Bebauung, ohne Bebauung</a:t>
            </a:r>
          </a:p>
          <a:p>
            <a:pPr>
              <a:spcAft>
                <a:spcPts val="600"/>
              </a:spcAft>
            </a:pPr>
            <a:r>
              <a:rPr lang="de-DE" dirty="0"/>
              <a:t>nur Vegetation, trockene Gebiete, mit Flüssen, ohne Flüsse, mit Küste, ohne Küste, mit ein paar Wolken, ohne Wolken, mit Bebauung, ohne Bebauung</a:t>
            </a:r>
            <a:br>
              <a:rPr lang="de-DE" sz="2800" dirty="0"/>
            </a:br>
            <a:endParaRPr lang="de-DE" sz="2800" dirty="0"/>
          </a:p>
          <a:p>
            <a:endParaRPr lang="de-DE" dirty="0"/>
          </a:p>
        </p:txBody>
      </p:sp>
    </p:spTree>
    <p:extLst>
      <p:ext uri="{BB962C8B-B14F-4D97-AF65-F5344CB8AC3E}">
        <p14:creationId xmlns:p14="http://schemas.microsoft.com/office/powerpoint/2010/main" val="427114233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275DD9-5763-12F7-B8E5-E7B5A176BCD4}"/>
            </a:ext>
          </a:extLst>
        </p:cNvPr>
        <p:cNvGrpSpPr/>
        <p:nvPr/>
      </p:nvGrpSpPr>
      <p:grpSpPr>
        <a:xfrm>
          <a:off x="0" y="0"/>
          <a:ext cx="0" cy="0"/>
          <a:chOff x="0" y="0"/>
          <a:chExt cx="0" cy="0"/>
        </a:xfrm>
      </p:grpSpPr>
      <p:sp>
        <p:nvSpPr>
          <p:cNvPr id="2" name="Inhaltsplatzhalter 1">
            <a:extLst>
              <a:ext uri="{FF2B5EF4-FFF2-40B4-BE49-F238E27FC236}">
                <a16:creationId xmlns:a16="http://schemas.microsoft.com/office/drawing/2014/main" id="{01F5D3FD-2DE7-97AF-C988-8F72360022AB}"/>
              </a:ext>
            </a:extLst>
          </p:cNvPr>
          <p:cNvSpPr>
            <a:spLocks noGrp="1"/>
          </p:cNvSpPr>
          <p:nvPr>
            <p:ph idx="1"/>
          </p:nvPr>
        </p:nvSpPr>
        <p:spPr>
          <a:xfrm>
            <a:off x="838200" y="1123720"/>
            <a:ext cx="10736484" cy="4754566"/>
          </a:xfrm>
        </p:spPr>
        <p:txBody>
          <a:bodyPr/>
          <a:lstStyle/>
          <a:p>
            <a:pPr marL="0" indent="0">
              <a:buNone/>
            </a:pPr>
            <a:r>
              <a:rPr lang="de-DE" dirty="0"/>
              <a:t>1. </a:t>
            </a:r>
            <a:r>
              <a:rPr lang="de-DE" dirty="0" err="1"/>
              <a:t>Teachable</a:t>
            </a:r>
            <a:r>
              <a:rPr lang="de-DE" dirty="0"/>
              <a:t> </a:t>
            </a:r>
            <a:r>
              <a:rPr lang="de-DE" dirty="0" err="1"/>
              <a:t>Machine</a:t>
            </a:r>
            <a:r>
              <a:rPr lang="de-DE" dirty="0"/>
              <a:t> von Google öffnen</a:t>
            </a:r>
          </a:p>
          <a:p>
            <a:pPr marL="0" indent="0">
              <a:buNone/>
            </a:pPr>
            <a:r>
              <a:rPr lang="de-DE" dirty="0"/>
              <a:t>2. Über Erste Schritte </a:t>
            </a:r>
            <a:r>
              <a:rPr lang="de-DE" i="1" dirty="0"/>
              <a:t>Bildprojekt</a:t>
            </a:r>
            <a:r>
              <a:rPr lang="de-DE" dirty="0"/>
              <a:t> und </a:t>
            </a:r>
            <a:r>
              <a:rPr lang="de-DE" i="1" dirty="0"/>
              <a:t>Modell mit Standardbildern </a:t>
            </a:r>
            <a:r>
              <a:rPr lang="de-DE" dirty="0"/>
              <a:t>wählen</a:t>
            </a:r>
            <a:br>
              <a:rPr lang="de-DE" dirty="0"/>
            </a:br>
            <a:endParaRPr lang="de-DE" dirty="0"/>
          </a:p>
          <a:p>
            <a:endParaRPr lang="de-DE" dirty="0"/>
          </a:p>
          <a:p>
            <a:pPr marL="0" indent="0">
              <a:buNone/>
            </a:pPr>
            <a:endParaRPr lang="de-DE" dirty="0"/>
          </a:p>
          <a:p>
            <a:endParaRPr lang="de-DE" dirty="0"/>
          </a:p>
        </p:txBody>
      </p:sp>
      <p:sp>
        <p:nvSpPr>
          <p:cNvPr id="3" name="Titel 2">
            <a:extLst>
              <a:ext uri="{FF2B5EF4-FFF2-40B4-BE49-F238E27FC236}">
                <a16:creationId xmlns:a16="http://schemas.microsoft.com/office/drawing/2014/main" id="{EB5C5DB2-1A5F-F692-EBED-5278377C44BA}"/>
              </a:ext>
            </a:extLst>
          </p:cNvPr>
          <p:cNvSpPr>
            <a:spLocks noGrp="1"/>
          </p:cNvSpPr>
          <p:nvPr>
            <p:ph type="title"/>
          </p:nvPr>
        </p:nvSpPr>
        <p:spPr/>
        <p:txBody>
          <a:bodyPr/>
          <a:lstStyle/>
          <a:p>
            <a:r>
              <a:rPr lang="de-DE" sz="2800" dirty="0"/>
              <a:t>Googles </a:t>
            </a:r>
            <a:r>
              <a:rPr lang="de-DE" sz="2800" dirty="0" err="1"/>
              <a:t>Teachable</a:t>
            </a:r>
            <a:r>
              <a:rPr lang="de-DE" sz="2800" dirty="0"/>
              <a:t> </a:t>
            </a:r>
            <a:r>
              <a:rPr lang="de-DE" sz="2800" dirty="0" err="1"/>
              <a:t>Machine</a:t>
            </a:r>
            <a:endParaRPr lang="de-DE" sz="2800" dirty="0"/>
          </a:p>
        </p:txBody>
      </p:sp>
      <p:grpSp>
        <p:nvGrpSpPr>
          <p:cNvPr id="9" name="Gruppieren 8">
            <a:extLst>
              <a:ext uri="{FF2B5EF4-FFF2-40B4-BE49-F238E27FC236}">
                <a16:creationId xmlns:a16="http://schemas.microsoft.com/office/drawing/2014/main" id="{D622AC5C-E289-69D8-2C11-CD675FA60259}"/>
              </a:ext>
            </a:extLst>
          </p:cNvPr>
          <p:cNvGrpSpPr/>
          <p:nvPr/>
        </p:nvGrpSpPr>
        <p:grpSpPr>
          <a:xfrm>
            <a:off x="2500080" y="2500132"/>
            <a:ext cx="7412724" cy="3654343"/>
            <a:chOff x="2088268" y="2662177"/>
            <a:chExt cx="7412724" cy="3654343"/>
          </a:xfrm>
        </p:grpSpPr>
        <p:pic>
          <p:nvPicPr>
            <p:cNvPr id="5" name="Grafik 4">
              <a:extLst>
                <a:ext uri="{FF2B5EF4-FFF2-40B4-BE49-F238E27FC236}">
                  <a16:creationId xmlns:a16="http://schemas.microsoft.com/office/drawing/2014/main" id="{4A50F05E-777B-BE8A-78BF-447074246AD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88268" y="2662177"/>
              <a:ext cx="7412724" cy="3654343"/>
            </a:xfrm>
            <a:prstGeom prst="rect">
              <a:avLst/>
            </a:prstGeom>
          </p:spPr>
        </p:pic>
        <p:sp>
          <p:nvSpPr>
            <p:cNvPr id="6" name="Abgerundetes Rechteck 5">
              <a:extLst>
                <a:ext uri="{FF2B5EF4-FFF2-40B4-BE49-F238E27FC236}">
                  <a16:creationId xmlns:a16="http://schemas.microsoft.com/office/drawing/2014/main" id="{AE97F710-48E9-3630-7A9F-33CE3FB45FE5}"/>
                </a:ext>
              </a:extLst>
            </p:cNvPr>
            <p:cNvSpPr/>
            <p:nvPr/>
          </p:nvSpPr>
          <p:spPr>
            <a:xfrm>
              <a:off x="2365183" y="3777972"/>
              <a:ext cx="2565632" cy="2515398"/>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grpSp>
      <p:sp>
        <p:nvSpPr>
          <p:cNvPr id="4" name="Textfeld 3">
            <a:extLst>
              <a:ext uri="{FF2B5EF4-FFF2-40B4-BE49-F238E27FC236}">
                <a16:creationId xmlns:a16="http://schemas.microsoft.com/office/drawing/2014/main" id="{4A64693F-5988-780A-AE47-9019CF9E8080}"/>
              </a:ext>
            </a:extLst>
          </p:cNvPr>
          <p:cNvSpPr txBox="1"/>
          <p:nvPr/>
        </p:nvSpPr>
        <p:spPr>
          <a:xfrm>
            <a:off x="9905347" y="5908254"/>
            <a:ext cx="284372" cy="246221"/>
          </a:xfrm>
          <a:prstGeom prst="rect">
            <a:avLst/>
          </a:prstGeom>
          <a:noFill/>
        </p:spPr>
        <p:txBody>
          <a:bodyPr wrap="square" rtlCol="0">
            <a:spAutoFit/>
          </a:bodyPr>
          <a:lstStyle/>
          <a:p>
            <a:r>
              <a:rPr lang="de-DE" sz="1000" dirty="0"/>
              <a:t>4</a:t>
            </a:r>
          </a:p>
        </p:txBody>
      </p:sp>
    </p:spTree>
    <p:extLst>
      <p:ext uri="{BB962C8B-B14F-4D97-AF65-F5344CB8AC3E}">
        <p14:creationId xmlns:p14="http://schemas.microsoft.com/office/powerpoint/2010/main" val="132562537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A288E2-B28C-495A-4774-E0562F78AA83}"/>
            </a:ext>
          </a:extLst>
        </p:cNvPr>
        <p:cNvGrpSpPr/>
        <p:nvPr/>
      </p:nvGrpSpPr>
      <p:grpSpPr>
        <a:xfrm>
          <a:off x="0" y="0"/>
          <a:ext cx="0" cy="0"/>
          <a:chOff x="0" y="0"/>
          <a:chExt cx="0" cy="0"/>
        </a:xfrm>
      </p:grpSpPr>
      <p:sp>
        <p:nvSpPr>
          <p:cNvPr id="2" name="Inhaltsplatzhalter 1">
            <a:extLst>
              <a:ext uri="{FF2B5EF4-FFF2-40B4-BE49-F238E27FC236}">
                <a16:creationId xmlns:a16="http://schemas.microsoft.com/office/drawing/2014/main" id="{C210B65C-154B-3896-13A3-3DA027FD3AD9}"/>
              </a:ext>
            </a:extLst>
          </p:cNvPr>
          <p:cNvSpPr>
            <a:spLocks noGrp="1"/>
          </p:cNvSpPr>
          <p:nvPr>
            <p:ph idx="1"/>
          </p:nvPr>
        </p:nvSpPr>
        <p:spPr/>
        <p:txBody>
          <a:bodyPr>
            <a:normAutofit/>
          </a:bodyPr>
          <a:lstStyle/>
          <a:p>
            <a:pPr marL="0" indent="0">
              <a:buNone/>
            </a:pPr>
            <a:r>
              <a:rPr lang="de-DE" dirty="0"/>
              <a:t>3. Klassen benennen und heruntergeladene Trainingsbilder hinzufügen</a:t>
            </a:r>
          </a:p>
          <a:p>
            <a:pPr marL="0" indent="0">
              <a:buNone/>
            </a:pPr>
            <a:endParaRPr lang="de-DE" dirty="0"/>
          </a:p>
          <a:p>
            <a:pPr marL="0" indent="0">
              <a:buNone/>
            </a:pPr>
            <a:endParaRPr lang="de-DE" dirty="0"/>
          </a:p>
          <a:p>
            <a:pPr marL="0" indent="0">
              <a:buNone/>
            </a:pPr>
            <a:endParaRPr lang="de-DE" dirty="0"/>
          </a:p>
          <a:p>
            <a:pPr marL="0" indent="0">
              <a:buNone/>
            </a:pPr>
            <a:endParaRPr lang="de-DE" dirty="0"/>
          </a:p>
          <a:p>
            <a:pPr marL="0" indent="0">
              <a:buNone/>
            </a:pPr>
            <a:endParaRPr lang="de-DE" dirty="0"/>
          </a:p>
          <a:p>
            <a:pPr marL="0" indent="0">
              <a:buNone/>
            </a:pPr>
            <a:endParaRPr lang="de-DE" dirty="0"/>
          </a:p>
          <a:p>
            <a:pPr marL="0" indent="0">
              <a:buNone/>
            </a:pPr>
            <a:br>
              <a:rPr lang="de-DE" dirty="0"/>
            </a:br>
            <a:endParaRPr lang="de-DE" dirty="0"/>
          </a:p>
          <a:p>
            <a:pPr marL="0" indent="0">
              <a:buNone/>
            </a:pPr>
            <a:endParaRPr lang="de-DE" dirty="0"/>
          </a:p>
          <a:p>
            <a:pPr marL="0" indent="0">
              <a:buNone/>
            </a:pPr>
            <a:endParaRPr lang="de-DE" dirty="0"/>
          </a:p>
          <a:p>
            <a:endParaRPr lang="de-DE" dirty="0"/>
          </a:p>
        </p:txBody>
      </p:sp>
      <p:sp>
        <p:nvSpPr>
          <p:cNvPr id="3" name="Titel 2">
            <a:extLst>
              <a:ext uri="{FF2B5EF4-FFF2-40B4-BE49-F238E27FC236}">
                <a16:creationId xmlns:a16="http://schemas.microsoft.com/office/drawing/2014/main" id="{C80C6959-FE0C-A356-66E5-154A0AA18F84}"/>
              </a:ext>
            </a:extLst>
          </p:cNvPr>
          <p:cNvSpPr>
            <a:spLocks noGrp="1"/>
          </p:cNvSpPr>
          <p:nvPr>
            <p:ph type="title"/>
          </p:nvPr>
        </p:nvSpPr>
        <p:spPr/>
        <p:txBody>
          <a:bodyPr/>
          <a:lstStyle/>
          <a:p>
            <a:r>
              <a:rPr lang="de-DE" sz="2800" dirty="0"/>
              <a:t>Googles </a:t>
            </a:r>
            <a:r>
              <a:rPr lang="de-DE" sz="2800" dirty="0" err="1"/>
              <a:t>Teachable</a:t>
            </a:r>
            <a:r>
              <a:rPr lang="de-DE" sz="2800" dirty="0"/>
              <a:t> </a:t>
            </a:r>
            <a:r>
              <a:rPr lang="de-DE" sz="2800" dirty="0" err="1"/>
              <a:t>Machine</a:t>
            </a:r>
            <a:endParaRPr lang="de-DE" sz="2800" dirty="0"/>
          </a:p>
        </p:txBody>
      </p:sp>
      <p:grpSp>
        <p:nvGrpSpPr>
          <p:cNvPr id="9" name="Gruppieren 8">
            <a:extLst>
              <a:ext uri="{FF2B5EF4-FFF2-40B4-BE49-F238E27FC236}">
                <a16:creationId xmlns:a16="http://schemas.microsoft.com/office/drawing/2014/main" id="{FB7EFA80-2092-151D-F4F4-A2829673DEDE}"/>
              </a:ext>
            </a:extLst>
          </p:cNvPr>
          <p:cNvGrpSpPr/>
          <p:nvPr/>
        </p:nvGrpSpPr>
        <p:grpSpPr>
          <a:xfrm>
            <a:off x="1088019" y="2007869"/>
            <a:ext cx="9795654" cy="3310360"/>
            <a:chOff x="1099594" y="1773820"/>
            <a:chExt cx="9795654" cy="3310360"/>
          </a:xfrm>
        </p:grpSpPr>
        <p:pic>
          <p:nvPicPr>
            <p:cNvPr id="5" name="Grafik 4" descr="Ein Bild, das Text, Screenshot, Schrift, Design enthält.&#10;&#10;KI-generierte Inhalte können fehlerhaft sein.">
              <a:extLst>
                <a:ext uri="{FF2B5EF4-FFF2-40B4-BE49-F238E27FC236}">
                  <a16:creationId xmlns:a16="http://schemas.microsoft.com/office/drawing/2014/main" id="{648C4372-33E8-DBB5-358E-5EFDC1093473}"/>
                </a:ext>
              </a:extLst>
            </p:cNvPr>
            <p:cNvPicPr>
              <a:picLocks noChangeAspect="1"/>
            </p:cNvPicPr>
            <p:nvPr/>
          </p:nvPicPr>
          <p:blipFill>
            <a:blip r:embed="rId3">
              <a:extLst>
                <a:ext uri="{28A0092B-C50C-407E-A947-70E740481C1C}">
                  <a14:useLocalDpi xmlns:a14="http://schemas.microsoft.com/office/drawing/2010/main" val="0"/>
                </a:ext>
              </a:extLst>
            </a:blip>
            <a:srcRect l="1294" t="8228" r="1758" b="23785"/>
            <a:stretch>
              <a:fillRect/>
            </a:stretch>
          </p:blipFill>
          <p:spPr>
            <a:xfrm>
              <a:off x="1099594" y="1773820"/>
              <a:ext cx="9795654" cy="3310360"/>
            </a:xfrm>
            <a:prstGeom prst="rect">
              <a:avLst/>
            </a:prstGeom>
          </p:spPr>
        </p:pic>
        <p:sp>
          <p:nvSpPr>
            <p:cNvPr id="6" name="Abgerundetes Rechteck 5">
              <a:extLst>
                <a:ext uri="{FF2B5EF4-FFF2-40B4-BE49-F238E27FC236}">
                  <a16:creationId xmlns:a16="http://schemas.microsoft.com/office/drawing/2014/main" id="{EF8019B4-9264-9312-BF41-722CF010175C}"/>
                </a:ext>
              </a:extLst>
            </p:cNvPr>
            <p:cNvSpPr/>
            <p:nvPr/>
          </p:nvSpPr>
          <p:spPr>
            <a:xfrm>
              <a:off x="1134319" y="1869212"/>
              <a:ext cx="1469986" cy="381463"/>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Abgerundetes Rechteck 6">
              <a:extLst>
                <a:ext uri="{FF2B5EF4-FFF2-40B4-BE49-F238E27FC236}">
                  <a16:creationId xmlns:a16="http://schemas.microsoft.com/office/drawing/2014/main" id="{F7058BC4-517D-1A20-2FA7-715C40AAD65D}"/>
                </a:ext>
              </a:extLst>
            </p:cNvPr>
            <p:cNvSpPr/>
            <p:nvPr/>
          </p:nvSpPr>
          <p:spPr>
            <a:xfrm>
              <a:off x="1134319" y="3561045"/>
              <a:ext cx="1469986" cy="381463"/>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grpSp>
      <p:sp>
        <p:nvSpPr>
          <p:cNvPr id="4" name="Textfeld 3">
            <a:extLst>
              <a:ext uri="{FF2B5EF4-FFF2-40B4-BE49-F238E27FC236}">
                <a16:creationId xmlns:a16="http://schemas.microsoft.com/office/drawing/2014/main" id="{E4671D26-9DA9-4686-EC9E-6C27B8DEDB5C}"/>
              </a:ext>
            </a:extLst>
          </p:cNvPr>
          <p:cNvSpPr txBox="1"/>
          <p:nvPr/>
        </p:nvSpPr>
        <p:spPr>
          <a:xfrm>
            <a:off x="10834364" y="5072008"/>
            <a:ext cx="284372" cy="246221"/>
          </a:xfrm>
          <a:prstGeom prst="rect">
            <a:avLst/>
          </a:prstGeom>
          <a:noFill/>
        </p:spPr>
        <p:txBody>
          <a:bodyPr wrap="square" rtlCol="0">
            <a:spAutoFit/>
          </a:bodyPr>
          <a:lstStyle/>
          <a:p>
            <a:r>
              <a:rPr lang="de-DE" sz="1000" dirty="0"/>
              <a:t>4</a:t>
            </a:r>
          </a:p>
        </p:txBody>
      </p:sp>
    </p:spTree>
    <p:extLst>
      <p:ext uri="{BB962C8B-B14F-4D97-AF65-F5344CB8AC3E}">
        <p14:creationId xmlns:p14="http://schemas.microsoft.com/office/powerpoint/2010/main" val="180517526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0DBBEC-3737-A86F-AAA5-89EFA7ACD4B3}"/>
            </a:ext>
          </a:extLst>
        </p:cNvPr>
        <p:cNvGrpSpPr/>
        <p:nvPr/>
      </p:nvGrpSpPr>
      <p:grpSpPr>
        <a:xfrm>
          <a:off x="0" y="0"/>
          <a:ext cx="0" cy="0"/>
          <a:chOff x="0" y="0"/>
          <a:chExt cx="0" cy="0"/>
        </a:xfrm>
      </p:grpSpPr>
      <p:sp>
        <p:nvSpPr>
          <p:cNvPr id="2" name="Inhaltsplatzhalter 1">
            <a:extLst>
              <a:ext uri="{FF2B5EF4-FFF2-40B4-BE49-F238E27FC236}">
                <a16:creationId xmlns:a16="http://schemas.microsoft.com/office/drawing/2014/main" id="{0DF3CB76-1011-A81E-9FBC-88D6AA90F241}"/>
              </a:ext>
            </a:extLst>
          </p:cNvPr>
          <p:cNvSpPr>
            <a:spLocks noGrp="1"/>
          </p:cNvSpPr>
          <p:nvPr>
            <p:ph idx="1"/>
          </p:nvPr>
        </p:nvSpPr>
        <p:spPr>
          <a:xfrm>
            <a:off x="838200" y="1123720"/>
            <a:ext cx="10342944" cy="4754566"/>
          </a:xfrm>
        </p:spPr>
        <p:txBody>
          <a:bodyPr/>
          <a:lstStyle/>
          <a:p>
            <a:pPr marL="0" indent="0">
              <a:buNone/>
            </a:pPr>
            <a:r>
              <a:rPr lang="de-DE" dirty="0"/>
              <a:t>4. Erweiterte Trainingseinstellungen öffnen und Epochenanzahl </a:t>
            </a:r>
            <a:br>
              <a:rPr lang="de-DE" dirty="0"/>
            </a:br>
            <a:r>
              <a:rPr lang="de-DE" dirty="0"/>
              <a:t>    auf 8 umstellen, der Rest bleibt so</a:t>
            </a:r>
            <a:br>
              <a:rPr lang="de-DE" dirty="0"/>
            </a:br>
            <a:endParaRPr lang="de-DE" dirty="0"/>
          </a:p>
          <a:p>
            <a:endParaRPr lang="de-DE" dirty="0"/>
          </a:p>
          <a:p>
            <a:pPr marL="0" indent="0">
              <a:buNone/>
            </a:pPr>
            <a:endParaRPr lang="de-DE" dirty="0"/>
          </a:p>
          <a:p>
            <a:endParaRPr lang="de-DE" dirty="0"/>
          </a:p>
        </p:txBody>
      </p:sp>
      <p:sp>
        <p:nvSpPr>
          <p:cNvPr id="3" name="Titel 2">
            <a:extLst>
              <a:ext uri="{FF2B5EF4-FFF2-40B4-BE49-F238E27FC236}">
                <a16:creationId xmlns:a16="http://schemas.microsoft.com/office/drawing/2014/main" id="{3A7D7FA3-E28D-EE02-9289-0A214E0D2021}"/>
              </a:ext>
            </a:extLst>
          </p:cNvPr>
          <p:cNvSpPr>
            <a:spLocks noGrp="1"/>
          </p:cNvSpPr>
          <p:nvPr>
            <p:ph type="title"/>
          </p:nvPr>
        </p:nvSpPr>
        <p:spPr/>
        <p:txBody>
          <a:bodyPr/>
          <a:lstStyle/>
          <a:p>
            <a:r>
              <a:rPr lang="de-DE" sz="2800" dirty="0"/>
              <a:t>Googles </a:t>
            </a:r>
            <a:r>
              <a:rPr lang="de-DE" sz="2800" dirty="0" err="1"/>
              <a:t>Teachable</a:t>
            </a:r>
            <a:r>
              <a:rPr lang="de-DE" sz="2800" dirty="0"/>
              <a:t> </a:t>
            </a:r>
            <a:r>
              <a:rPr lang="de-DE" sz="2800" dirty="0" err="1"/>
              <a:t>Machine</a:t>
            </a:r>
            <a:endParaRPr lang="de-DE" sz="2800" dirty="0"/>
          </a:p>
        </p:txBody>
      </p:sp>
      <p:pic>
        <p:nvPicPr>
          <p:cNvPr id="5" name="Grafik 4">
            <a:extLst>
              <a:ext uri="{FF2B5EF4-FFF2-40B4-BE49-F238E27FC236}">
                <a16:creationId xmlns:a16="http://schemas.microsoft.com/office/drawing/2014/main" id="{FE773701-33F2-0783-D2ED-BA033607A01F}"/>
              </a:ext>
            </a:extLst>
          </p:cNvPr>
          <p:cNvPicPr>
            <a:picLocks noChangeAspect="1"/>
          </p:cNvPicPr>
          <p:nvPr/>
        </p:nvPicPr>
        <p:blipFill>
          <a:blip r:embed="rId3">
            <a:extLst>
              <a:ext uri="{28A0092B-C50C-407E-A947-70E740481C1C}">
                <a14:useLocalDpi xmlns:a14="http://schemas.microsoft.com/office/drawing/2010/main" val="0"/>
              </a:ext>
            </a:extLst>
          </a:blip>
          <a:srcRect l="448" t="4803" r="736" b="7390"/>
          <a:stretch>
            <a:fillRect/>
          </a:stretch>
        </p:blipFill>
        <p:spPr>
          <a:xfrm>
            <a:off x="1356649" y="2233914"/>
            <a:ext cx="9306046" cy="3889094"/>
          </a:xfrm>
          <a:prstGeom prst="rect">
            <a:avLst/>
          </a:prstGeom>
        </p:spPr>
      </p:pic>
      <p:sp>
        <p:nvSpPr>
          <p:cNvPr id="6" name="Abgerundetes Rechteck 5">
            <a:extLst>
              <a:ext uri="{FF2B5EF4-FFF2-40B4-BE49-F238E27FC236}">
                <a16:creationId xmlns:a16="http://schemas.microsoft.com/office/drawing/2014/main" id="{90327A8C-44C8-1B32-C9E5-250E02664ACA}"/>
              </a:ext>
            </a:extLst>
          </p:cNvPr>
          <p:cNvSpPr/>
          <p:nvPr/>
        </p:nvSpPr>
        <p:spPr>
          <a:xfrm>
            <a:off x="6285052" y="3501003"/>
            <a:ext cx="1632032" cy="381463"/>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 name="Textfeld 3">
            <a:extLst>
              <a:ext uri="{FF2B5EF4-FFF2-40B4-BE49-F238E27FC236}">
                <a16:creationId xmlns:a16="http://schemas.microsoft.com/office/drawing/2014/main" id="{10958E22-602B-3DB2-024D-DB081BE9E637}"/>
              </a:ext>
            </a:extLst>
          </p:cNvPr>
          <p:cNvSpPr txBox="1"/>
          <p:nvPr/>
        </p:nvSpPr>
        <p:spPr>
          <a:xfrm>
            <a:off x="10693165" y="5877537"/>
            <a:ext cx="284372" cy="246221"/>
          </a:xfrm>
          <a:prstGeom prst="rect">
            <a:avLst/>
          </a:prstGeom>
          <a:noFill/>
        </p:spPr>
        <p:txBody>
          <a:bodyPr wrap="square" rtlCol="0">
            <a:spAutoFit/>
          </a:bodyPr>
          <a:lstStyle/>
          <a:p>
            <a:r>
              <a:rPr lang="de-DE" sz="1000" dirty="0"/>
              <a:t>4</a:t>
            </a:r>
          </a:p>
        </p:txBody>
      </p:sp>
    </p:spTree>
    <p:extLst>
      <p:ext uri="{BB962C8B-B14F-4D97-AF65-F5344CB8AC3E}">
        <p14:creationId xmlns:p14="http://schemas.microsoft.com/office/powerpoint/2010/main" val="246076105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A55DEC-0E37-47A1-F77D-FF514798A7F0}"/>
            </a:ext>
          </a:extLst>
        </p:cNvPr>
        <p:cNvGrpSpPr/>
        <p:nvPr/>
      </p:nvGrpSpPr>
      <p:grpSpPr>
        <a:xfrm>
          <a:off x="0" y="0"/>
          <a:ext cx="0" cy="0"/>
          <a:chOff x="0" y="0"/>
          <a:chExt cx="0" cy="0"/>
        </a:xfrm>
      </p:grpSpPr>
      <p:sp>
        <p:nvSpPr>
          <p:cNvPr id="2" name="Inhaltsplatzhalter 1">
            <a:extLst>
              <a:ext uri="{FF2B5EF4-FFF2-40B4-BE49-F238E27FC236}">
                <a16:creationId xmlns:a16="http://schemas.microsoft.com/office/drawing/2014/main" id="{21CE9B23-9E56-5631-38EC-91C954AAF108}"/>
              </a:ext>
            </a:extLst>
          </p:cNvPr>
          <p:cNvSpPr>
            <a:spLocks noGrp="1"/>
          </p:cNvSpPr>
          <p:nvPr>
            <p:ph idx="1"/>
          </p:nvPr>
        </p:nvSpPr>
        <p:spPr>
          <a:xfrm>
            <a:off x="304800" y="1239467"/>
            <a:ext cx="3144456" cy="4754566"/>
          </a:xfrm>
        </p:spPr>
        <p:txBody>
          <a:bodyPr>
            <a:normAutofit/>
          </a:bodyPr>
          <a:lstStyle/>
          <a:p>
            <a:pPr marL="0" indent="0">
              <a:buNone/>
            </a:pPr>
            <a:r>
              <a:rPr lang="de-DE" dirty="0"/>
              <a:t>5. Modell trainieren</a:t>
            </a:r>
          </a:p>
          <a:p>
            <a:pPr>
              <a:buFont typeface="Systemschrift Normal"/>
              <a:buChar char="→"/>
            </a:pPr>
            <a:r>
              <a:rPr lang="de-DE" sz="2400" dirty="0"/>
              <a:t> über umschalten auf </a:t>
            </a:r>
            <a:r>
              <a:rPr lang="de-DE" sz="2400" i="1" dirty="0"/>
              <a:t>Datei</a:t>
            </a:r>
            <a:r>
              <a:rPr lang="de-DE" sz="2400" dirty="0"/>
              <a:t> in der Vorschau, lassen sich Beispielbilder vom Laptop reinladen und die Ausgabe unten beobachten</a:t>
            </a:r>
          </a:p>
          <a:p>
            <a:pPr>
              <a:buFont typeface="Systemschrift Normal"/>
              <a:buChar char="→"/>
            </a:pPr>
            <a:endParaRPr lang="de-DE" sz="2400" dirty="0"/>
          </a:p>
          <a:p>
            <a:pPr marL="0" indent="0">
              <a:buNone/>
            </a:pPr>
            <a:r>
              <a:rPr lang="de-DE" b="1" dirty="0"/>
              <a:t>Testet nun euer Modell mit neuen Bildern.</a:t>
            </a:r>
          </a:p>
          <a:p>
            <a:endParaRPr lang="de-DE" dirty="0"/>
          </a:p>
          <a:p>
            <a:pPr marL="0" indent="0">
              <a:buNone/>
            </a:pPr>
            <a:endParaRPr lang="de-DE" dirty="0"/>
          </a:p>
          <a:p>
            <a:endParaRPr lang="de-DE" dirty="0"/>
          </a:p>
        </p:txBody>
      </p:sp>
      <p:sp>
        <p:nvSpPr>
          <p:cNvPr id="3" name="Titel 2">
            <a:extLst>
              <a:ext uri="{FF2B5EF4-FFF2-40B4-BE49-F238E27FC236}">
                <a16:creationId xmlns:a16="http://schemas.microsoft.com/office/drawing/2014/main" id="{11B0C711-9ED2-944C-F867-DB012AE492B0}"/>
              </a:ext>
            </a:extLst>
          </p:cNvPr>
          <p:cNvSpPr>
            <a:spLocks noGrp="1"/>
          </p:cNvSpPr>
          <p:nvPr>
            <p:ph type="title"/>
          </p:nvPr>
        </p:nvSpPr>
        <p:spPr/>
        <p:txBody>
          <a:bodyPr/>
          <a:lstStyle/>
          <a:p>
            <a:r>
              <a:rPr lang="de-DE" sz="2800" dirty="0"/>
              <a:t>Googles </a:t>
            </a:r>
            <a:r>
              <a:rPr lang="de-DE" sz="2800" dirty="0" err="1"/>
              <a:t>Teachable</a:t>
            </a:r>
            <a:r>
              <a:rPr lang="de-DE" sz="2800" dirty="0"/>
              <a:t> </a:t>
            </a:r>
            <a:r>
              <a:rPr lang="de-DE" sz="2800" dirty="0" err="1"/>
              <a:t>Machine</a:t>
            </a:r>
            <a:endParaRPr lang="de-DE" sz="2800" dirty="0"/>
          </a:p>
        </p:txBody>
      </p:sp>
      <p:grpSp>
        <p:nvGrpSpPr>
          <p:cNvPr id="8" name="Gruppieren 7">
            <a:extLst>
              <a:ext uri="{FF2B5EF4-FFF2-40B4-BE49-F238E27FC236}">
                <a16:creationId xmlns:a16="http://schemas.microsoft.com/office/drawing/2014/main" id="{D5DE4DEE-A235-912E-77A5-686E0EF02F4C}"/>
              </a:ext>
            </a:extLst>
          </p:cNvPr>
          <p:cNvGrpSpPr>
            <a:grpSpLocks noChangeAspect="1"/>
          </p:cNvGrpSpPr>
          <p:nvPr/>
        </p:nvGrpSpPr>
        <p:grpSpPr>
          <a:xfrm>
            <a:off x="3800793" y="1100570"/>
            <a:ext cx="8086407" cy="5288655"/>
            <a:chOff x="3449256" y="979714"/>
            <a:chExt cx="8518967" cy="5571557"/>
          </a:xfrm>
        </p:grpSpPr>
        <p:pic>
          <p:nvPicPr>
            <p:cNvPr id="5" name="Grafik 4" descr="Ein Bild, das Text, Screenshot, Software, Webseite enthält.&#10;&#10;KI-generierte Inhalte können fehlerhaft sein.">
              <a:extLst>
                <a:ext uri="{FF2B5EF4-FFF2-40B4-BE49-F238E27FC236}">
                  <a16:creationId xmlns:a16="http://schemas.microsoft.com/office/drawing/2014/main" id="{738DFE11-EBC4-4E24-A754-AFEE8478653E}"/>
                </a:ext>
              </a:extLst>
            </p:cNvPr>
            <p:cNvPicPr>
              <a:picLocks noChangeAspect="1"/>
            </p:cNvPicPr>
            <p:nvPr/>
          </p:nvPicPr>
          <p:blipFill>
            <a:blip r:embed="rId3">
              <a:extLst>
                <a:ext uri="{28A0092B-C50C-407E-A947-70E740481C1C}">
                  <a14:useLocalDpi xmlns:a14="http://schemas.microsoft.com/office/drawing/2010/main" val="0"/>
                </a:ext>
              </a:extLst>
            </a:blip>
            <a:srcRect l="2684" t="2496" r="1505" b="2009"/>
            <a:stretch>
              <a:fillRect/>
            </a:stretch>
          </p:blipFill>
          <p:spPr>
            <a:xfrm>
              <a:off x="3449256" y="979714"/>
              <a:ext cx="8437944" cy="5455810"/>
            </a:xfrm>
            <a:prstGeom prst="rect">
              <a:avLst/>
            </a:prstGeom>
          </p:spPr>
        </p:pic>
        <p:sp>
          <p:nvSpPr>
            <p:cNvPr id="6" name="Abgerundetes Rechteck 5">
              <a:extLst>
                <a:ext uri="{FF2B5EF4-FFF2-40B4-BE49-F238E27FC236}">
                  <a16:creationId xmlns:a16="http://schemas.microsoft.com/office/drawing/2014/main" id="{CF6F1067-D4C4-ECA7-4165-87AEA295484E}"/>
                </a:ext>
              </a:extLst>
            </p:cNvPr>
            <p:cNvSpPr/>
            <p:nvPr/>
          </p:nvSpPr>
          <p:spPr>
            <a:xfrm>
              <a:off x="9769032" y="3516887"/>
              <a:ext cx="2199191" cy="3034384"/>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Abgerundetes Rechteck 6">
              <a:extLst>
                <a:ext uri="{FF2B5EF4-FFF2-40B4-BE49-F238E27FC236}">
                  <a16:creationId xmlns:a16="http://schemas.microsoft.com/office/drawing/2014/main" id="{5E1DA9D2-9AD7-09C1-DDBD-175F2F8E0E52}"/>
                </a:ext>
              </a:extLst>
            </p:cNvPr>
            <p:cNvSpPr/>
            <p:nvPr/>
          </p:nvSpPr>
          <p:spPr>
            <a:xfrm>
              <a:off x="10868627" y="1558386"/>
              <a:ext cx="1018573" cy="381463"/>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grpSp>
      <p:sp>
        <p:nvSpPr>
          <p:cNvPr id="4" name="Textfeld 3">
            <a:extLst>
              <a:ext uri="{FF2B5EF4-FFF2-40B4-BE49-F238E27FC236}">
                <a16:creationId xmlns:a16="http://schemas.microsoft.com/office/drawing/2014/main" id="{4E4C697A-6911-30D6-306A-6193237C213C}"/>
              </a:ext>
            </a:extLst>
          </p:cNvPr>
          <p:cNvSpPr txBox="1"/>
          <p:nvPr/>
        </p:nvSpPr>
        <p:spPr>
          <a:xfrm>
            <a:off x="11706560" y="1100570"/>
            <a:ext cx="284372" cy="246221"/>
          </a:xfrm>
          <a:prstGeom prst="rect">
            <a:avLst/>
          </a:prstGeom>
          <a:noFill/>
        </p:spPr>
        <p:txBody>
          <a:bodyPr wrap="square" rtlCol="0">
            <a:spAutoFit/>
          </a:bodyPr>
          <a:lstStyle/>
          <a:p>
            <a:r>
              <a:rPr lang="de-DE" sz="1000" dirty="0"/>
              <a:t>4</a:t>
            </a:r>
          </a:p>
        </p:txBody>
      </p:sp>
    </p:spTree>
    <p:extLst>
      <p:ext uri="{BB962C8B-B14F-4D97-AF65-F5344CB8AC3E}">
        <p14:creationId xmlns:p14="http://schemas.microsoft.com/office/powerpoint/2010/main" val="395749055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41BA85-3251-C774-D958-DD3BB0955E5F}"/>
            </a:ext>
          </a:extLst>
        </p:cNvPr>
        <p:cNvGrpSpPr/>
        <p:nvPr/>
      </p:nvGrpSpPr>
      <p:grpSpPr>
        <a:xfrm>
          <a:off x="0" y="0"/>
          <a:ext cx="0" cy="0"/>
          <a:chOff x="0" y="0"/>
          <a:chExt cx="0" cy="0"/>
        </a:xfrm>
      </p:grpSpPr>
      <p:sp>
        <p:nvSpPr>
          <p:cNvPr id="2" name="Inhaltsplatzhalter 1">
            <a:extLst>
              <a:ext uri="{FF2B5EF4-FFF2-40B4-BE49-F238E27FC236}">
                <a16:creationId xmlns:a16="http://schemas.microsoft.com/office/drawing/2014/main" id="{370A40CB-E5C8-5A0C-BBE3-54FEADFA60C0}"/>
              </a:ext>
            </a:extLst>
          </p:cNvPr>
          <p:cNvSpPr>
            <a:spLocks noGrp="1"/>
          </p:cNvSpPr>
          <p:nvPr>
            <p:ph idx="1"/>
          </p:nvPr>
        </p:nvSpPr>
        <p:spPr>
          <a:xfrm>
            <a:off x="838200" y="1123720"/>
            <a:ext cx="5107569" cy="4754566"/>
          </a:xfrm>
        </p:spPr>
        <p:txBody>
          <a:bodyPr>
            <a:normAutofit/>
          </a:bodyPr>
          <a:lstStyle/>
          <a:p>
            <a:pPr marL="0" indent="0">
              <a:buNone/>
            </a:pPr>
            <a:r>
              <a:rPr lang="de-DE" dirty="0"/>
              <a:t>Über Trainingsdetails öffnet </a:t>
            </a:r>
            <a:br>
              <a:rPr lang="de-DE" dirty="0"/>
            </a:br>
            <a:r>
              <a:rPr lang="de-DE" dirty="0"/>
              <a:t>sich ein Menü. </a:t>
            </a:r>
            <a:br>
              <a:rPr lang="de-DE" dirty="0"/>
            </a:br>
            <a:br>
              <a:rPr lang="de-DE" dirty="0"/>
            </a:br>
            <a:r>
              <a:rPr lang="de-DE" dirty="0"/>
              <a:t>Die Genauigkeit pro Epoche (orangene Kurve) sollte für gute Ergebnisse bei </a:t>
            </a:r>
            <a:r>
              <a:rPr lang="de-DE" b="1" dirty="0"/>
              <a:t>über 0,8 </a:t>
            </a:r>
            <a:r>
              <a:rPr lang="de-DE" dirty="0"/>
              <a:t>liegen.</a:t>
            </a:r>
            <a:br>
              <a:rPr lang="de-DE" dirty="0"/>
            </a:br>
            <a:endParaRPr lang="de-DE" dirty="0"/>
          </a:p>
          <a:p>
            <a:pPr>
              <a:buFont typeface="Systemschrift Normal"/>
              <a:buChar char="→"/>
            </a:pPr>
            <a:r>
              <a:rPr lang="de-DE" dirty="0"/>
              <a:t>Trainiert dazu euer Modell noch einmal und beobachtet.</a:t>
            </a:r>
            <a:br>
              <a:rPr lang="de-DE" dirty="0"/>
            </a:br>
            <a:r>
              <a:rPr lang="de-DE" dirty="0"/>
              <a:t>Eventuell müsst ihr mehr Trainingsdaten generieren.</a:t>
            </a:r>
          </a:p>
          <a:p>
            <a:endParaRPr lang="de-DE" dirty="0"/>
          </a:p>
          <a:p>
            <a:pPr marL="0" indent="0">
              <a:buNone/>
            </a:pPr>
            <a:endParaRPr lang="de-DE" dirty="0"/>
          </a:p>
          <a:p>
            <a:endParaRPr lang="de-DE" dirty="0"/>
          </a:p>
        </p:txBody>
      </p:sp>
      <p:sp>
        <p:nvSpPr>
          <p:cNvPr id="3" name="Titel 2">
            <a:extLst>
              <a:ext uri="{FF2B5EF4-FFF2-40B4-BE49-F238E27FC236}">
                <a16:creationId xmlns:a16="http://schemas.microsoft.com/office/drawing/2014/main" id="{72DE73DF-4050-D381-E53A-2FE32FA329C8}"/>
              </a:ext>
            </a:extLst>
          </p:cNvPr>
          <p:cNvSpPr>
            <a:spLocks noGrp="1"/>
          </p:cNvSpPr>
          <p:nvPr>
            <p:ph type="title"/>
          </p:nvPr>
        </p:nvSpPr>
        <p:spPr/>
        <p:txBody>
          <a:bodyPr/>
          <a:lstStyle/>
          <a:p>
            <a:r>
              <a:rPr lang="de-DE" sz="2800" dirty="0"/>
              <a:t>Googles </a:t>
            </a:r>
            <a:r>
              <a:rPr lang="de-DE" sz="2800" dirty="0" err="1"/>
              <a:t>Teachable</a:t>
            </a:r>
            <a:r>
              <a:rPr lang="de-DE" sz="2800" dirty="0"/>
              <a:t> </a:t>
            </a:r>
            <a:r>
              <a:rPr lang="de-DE" sz="2800" dirty="0" err="1"/>
              <a:t>Machine</a:t>
            </a:r>
            <a:endParaRPr lang="de-DE" sz="2800" dirty="0"/>
          </a:p>
        </p:txBody>
      </p:sp>
      <p:pic>
        <p:nvPicPr>
          <p:cNvPr id="11" name="Grafik 10">
            <a:extLst>
              <a:ext uri="{FF2B5EF4-FFF2-40B4-BE49-F238E27FC236}">
                <a16:creationId xmlns:a16="http://schemas.microsoft.com/office/drawing/2014/main" id="{E9ADE65C-6937-6361-C181-BBBA3581EBD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0" y="1374654"/>
            <a:ext cx="5964579" cy="4710488"/>
          </a:xfrm>
          <a:prstGeom prst="rect">
            <a:avLst/>
          </a:prstGeom>
        </p:spPr>
      </p:pic>
      <p:sp>
        <p:nvSpPr>
          <p:cNvPr id="4" name="Textfeld 3">
            <a:extLst>
              <a:ext uri="{FF2B5EF4-FFF2-40B4-BE49-F238E27FC236}">
                <a16:creationId xmlns:a16="http://schemas.microsoft.com/office/drawing/2014/main" id="{65AE88F3-DDD6-089F-198C-19F5385B2914}"/>
              </a:ext>
            </a:extLst>
          </p:cNvPr>
          <p:cNvSpPr txBox="1"/>
          <p:nvPr/>
        </p:nvSpPr>
        <p:spPr>
          <a:xfrm>
            <a:off x="11776207" y="1443811"/>
            <a:ext cx="284372" cy="246221"/>
          </a:xfrm>
          <a:prstGeom prst="rect">
            <a:avLst/>
          </a:prstGeom>
          <a:noFill/>
        </p:spPr>
        <p:txBody>
          <a:bodyPr wrap="square" rtlCol="0">
            <a:spAutoFit/>
          </a:bodyPr>
          <a:lstStyle/>
          <a:p>
            <a:r>
              <a:rPr lang="de-DE" sz="1000" dirty="0"/>
              <a:t>4</a:t>
            </a:r>
          </a:p>
        </p:txBody>
      </p:sp>
    </p:spTree>
    <p:extLst>
      <p:ext uri="{BB962C8B-B14F-4D97-AF65-F5344CB8AC3E}">
        <p14:creationId xmlns:p14="http://schemas.microsoft.com/office/powerpoint/2010/main" val="127986414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42C411-4806-430A-516C-8B6C6BAB9B92}"/>
            </a:ext>
          </a:extLst>
        </p:cNvPr>
        <p:cNvGrpSpPr/>
        <p:nvPr/>
      </p:nvGrpSpPr>
      <p:grpSpPr>
        <a:xfrm>
          <a:off x="0" y="0"/>
          <a:ext cx="0" cy="0"/>
          <a:chOff x="0" y="0"/>
          <a:chExt cx="0" cy="0"/>
        </a:xfrm>
      </p:grpSpPr>
      <p:sp>
        <p:nvSpPr>
          <p:cNvPr id="3" name="Titel 2">
            <a:extLst>
              <a:ext uri="{FF2B5EF4-FFF2-40B4-BE49-F238E27FC236}">
                <a16:creationId xmlns:a16="http://schemas.microsoft.com/office/drawing/2014/main" id="{B7D4D2AC-E23D-AA2A-1E6E-BFFF75FD67C4}"/>
              </a:ext>
            </a:extLst>
          </p:cNvPr>
          <p:cNvSpPr>
            <a:spLocks noGrp="1"/>
          </p:cNvSpPr>
          <p:nvPr>
            <p:ph type="title"/>
          </p:nvPr>
        </p:nvSpPr>
        <p:spPr/>
        <p:txBody>
          <a:bodyPr/>
          <a:lstStyle/>
          <a:p>
            <a:r>
              <a:rPr lang="de-DE" sz="2800" dirty="0"/>
              <a:t>Googles </a:t>
            </a:r>
            <a:r>
              <a:rPr lang="de-DE" sz="2800" dirty="0" err="1"/>
              <a:t>Teachable</a:t>
            </a:r>
            <a:r>
              <a:rPr lang="de-DE" sz="2800" dirty="0"/>
              <a:t> </a:t>
            </a:r>
            <a:r>
              <a:rPr lang="de-DE" sz="2800" dirty="0" err="1"/>
              <a:t>Machine</a:t>
            </a:r>
            <a:endParaRPr lang="de-DE" sz="2800" dirty="0"/>
          </a:p>
        </p:txBody>
      </p:sp>
      <p:sp>
        <p:nvSpPr>
          <p:cNvPr id="5" name="Inhaltsplatzhalter 1">
            <a:extLst>
              <a:ext uri="{FF2B5EF4-FFF2-40B4-BE49-F238E27FC236}">
                <a16:creationId xmlns:a16="http://schemas.microsoft.com/office/drawing/2014/main" id="{741182A6-BE29-C99C-BAF4-A739F08506BB}"/>
              </a:ext>
            </a:extLst>
          </p:cNvPr>
          <p:cNvSpPr txBox="1">
            <a:spLocks/>
          </p:cNvSpPr>
          <p:nvPr/>
        </p:nvSpPr>
        <p:spPr>
          <a:xfrm>
            <a:off x="838199" y="1123720"/>
            <a:ext cx="10551460" cy="475456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de-DE" dirty="0"/>
              <a:t>6. Modell exportieren</a:t>
            </a:r>
          </a:p>
          <a:p>
            <a:pPr>
              <a:buFont typeface="Systemschrift Normal"/>
              <a:buChar char="→"/>
            </a:pPr>
            <a:r>
              <a:rPr lang="de-DE" sz="2400" dirty="0"/>
              <a:t> zum Benutzen des Modells wollen wir es nun exportieren und lokal speichern</a:t>
            </a:r>
            <a:endParaRPr lang="de-DE" dirty="0"/>
          </a:p>
          <a:p>
            <a:pPr marL="0" indent="0">
              <a:buFont typeface="Arial" panose="020B0604020202020204" pitchFamily="34" charset="0"/>
              <a:buNone/>
            </a:pPr>
            <a:endParaRPr lang="de-DE" dirty="0"/>
          </a:p>
          <a:p>
            <a:endParaRPr lang="de-DE" dirty="0"/>
          </a:p>
        </p:txBody>
      </p:sp>
      <p:grpSp>
        <p:nvGrpSpPr>
          <p:cNvPr id="11" name="Gruppieren 10">
            <a:extLst>
              <a:ext uri="{FF2B5EF4-FFF2-40B4-BE49-F238E27FC236}">
                <a16:creationId xmlns:a16="http://schemas.microsoft.com/office/drawing/2014/main" id="{4B2973DD-8E7F-8391-DFC5-0A1A1691126C}"/>
              </a:ext>
            </a:extLst>
          </p:cNvPr>
          <p:cNvGrpSpPr/>
          <p:nvPr/>
        </p:nvGrpSpPr>
        <p:grpSpPr>
          <a:xfrm>
            <a:off x="1444811" y="2164975"/>
            <a:ext cx="8862396" cy="4258553"/>
            <a:chOff x="1444811" y="2164975"/>
            <a:chExt cx="8862396" cy="4258553"/>
          </a:xfrm>
        </p:grpSpPr>
        <p:pic>
          <p:nvPicPr>
            <p:cNvPr id="9" name="Grafik 8" descr="Ein Bild, das Screenshot, Text, Software, Design enthält.&#10;&#10;KI-generierte Inhalte können fehlerhaft sein.">
              <a:extLst>
                <a:ext uri="{FF2B5EF4-FFF2-40B4-BE49-F238E27FC236}">
                  <a16:creationId xmlns:a16="http://schemas.microsoft.com/office/drawing/2014/main" id="{EB637D9C-F8EF-53F1-A855-17D5C538DD2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44811" y="2164975"/>
              <a:ext cx="8862396" cy="4258553"/>
            </a:xfrm>
            <a:prstGeom prst="rect">
              <a:avLst/>
            </a:prstGeom>
          </p:spPr>
        </p:pic>
        <p:sp>
          <p:nvSpPr>
            <p:cNvPr id="10" name="Abgerundetes Rechteck 9">
              <a:extLst>
                <a:ext uri="{FF2B5EF4-FFF2-40B4-BE49-F238E27FC236}">
                  <a16:creationId xmlns:a16="http://schemas.microsoft.com/office/drawing/2014/main" id="{4D568A4F-B7EE-92F6-082C-780702EB4741}"/>
                </a:ext>
              </a:extLst>
            </p:cNvPr>
            <p:cNvSpPr/>
            <p:nvPr/>
          </p:nvSpPr>
          <p:spPr>
            <a:xfrm>
              <a:off x="8826377" y="2308764"/>
              <a:ext cx="1326151" cy="434435"/>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grpSp>
      <p:sp>
        <p:nvSpPr>
          <p:cNvPr id="12" name="Textfeld 11">
            <a:extLst>
              <a:ext uri="{FF2B5EF4-FFF2-40B4-BE49-F238E27FC236}">
                <a16:creationId xmlns:a16="http://schemas.microsoft.com/office/drawing/2014/main" id="{789167E2-9690-5445-FCD1-D17EB8B4DCEC}"/>
              </a:ext>
            </a:extLst>
          </p:cNvPr>
          <p:cNvSpPr txBox="1"/>
          <p:nvPr/>
        </p:nvSpPr>
        <p:spPr>
          <a:xfrm>
            <a:off x="10307207" y="6177307"/>
            <a:ext cx="284372" cy="246221"/>
          </a:xfrm>
          <a:prstGeom prst="rect">
            <a:avLst/>
          </a:prstGeom>
          <a:noFill/>
        </p:spPr>
        <p:txBody>
          <a:bodyPr wrap="square" rtlCol="0">
            <a:spAutoFit/>
          </a:bodyPr>
          <a:lstStyle/>
          <a:p>
            <a:r>
              <a:rPr lang="de-DE" sz="1000" dirty="0"/>
              <a:t>4</a:t>
            </a:r>
          </a:p>
        </p:txBody>
      </p:sp>
    </p:spTree>
    <p:extLst>
      <p:ext uri="{BB962C8B-B14F-4D97-AF65-F5344CB8AC3E}">
        <p14:creationId xmlns:p14="http://schemas.microsoft.com/office/powerpoint/2010/main" val="241633978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7A7A47-FF90-7FEC-C2BB-236654B56BC2}"/>
            </a:ext>
          </a:extLst>
        </p:cNvPr>
        <p:cNvGrpSpPr/>
        <p:nvPr/>
      </p:nvGrpSpPr>
      <p:grpSpPr>
        <a:xfrm>
          <a:off x="0" y="0"/>
          <a:ext cx="0" cy="0"/>
          <a:chOff x="0" y="0"/>
          <a:chExt cx="0" cy="0"/>
        </a:xfrm>
      </p:grpSpPr>
      <p:sp>
        <p:nvSpPr>
          <p:cNvPr id="3" name="Titel 2">
            <a:extLst>
              <a:ext uri="{FF2B5EF4-FFF2-40B4-BE49-F238E27FC236}">
                <a16:creationId xmlns:a16="http://schemas.microsoft.com/office/drawing/2014/main" id="{ACA12BFD-0316-C94F-3715-13FBA4A16599}"/>
              </a:ext>
            </a:extLst>
          </p:cNvPr>
          <p:cNvSpPr>
            <a:spLocks noGrp="1"/>
          </p:cNvSpPr>
          <p:nvPr>
            <p:ph type="title"/>
          </p:nvPr>
        </p:nvSpPr>
        <p:spPr/>
        <p:txBody>
          <a:bodyPr/>
          <a:lstStyle/>
          <a:p>
            <a:r>
              <a:rPr lang="de-DE" sz="2800" dirty="0"/>
              <a:t>Googles </a:t>
            </a:r>
            <a:r>
              <a:rPr lang="de-DE" sz="2800" dirty="0" err="1"/>
              <a:t>Teachable</a:t>
            </a:r>
            <a:r>
              <a:rPr lang="de-DE" sz="2800" dirty="0"/>
              <a:t> </a:t>
            </a:r>
            <a:r>
              <a:rPr lang="de-DE" sz="2800" dirty="0" err="1"/>
              <a:t>Machine</a:t>
            </a:r>
            <a:endParaRPr lang="de-DE" sz="2800" dirty="0"/>
          </a:p>
        </p:txBody>
      </p:sp>
      <p:sp>
        <p:nvSpPr>
          <p:cNvPr id="5" name="Inhaltsplatzhalter 1">
            <a:extLst>
              <a:ext uri="{FF2B5EF4-FFF2-40B4-BE49-F238E27FC236}">
                <a16:creationId xmlns:a16="http://schemas.microsoft.com/office/drawing/2014/main" id="{D579D57D-0F37-0217-46AF-0564A6FED7A3}"/>
              </a:ext>
            </a:extLst>
          </p:cNvPr>
          <p:cNvSpPr txBox="1">
            <a:spLocks/>
          </p:cNvSpPr>
          <p:nvPr/>
        </p:nvSpPr>
        <p:spPr>
          <a:xfrm>
            <a:off x="569257" y="1262102"/>
            <a:ext cx="3935507" cy="527519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14350" indent="-514350">
              <a:buFont typeface="Arial" panose="020B0604020202020204" pitchFamily="34" charset="0"/>
              <a:buAutoNum type="arabicPeriod"/>
            </a:pPr>
            <a:r>
              <a:rPr lang="de-DE" dirty="0"/>
              <a:t>Als Modell </a:t>
            </a:r>
            <a:r>
              <a:rPr lang="de-DE" i="1" dirty="0" err="1"/>
              <a:t>Tensorflow</a:t>
            </a:r>
            <a:r>
              <a:rPr lang="de-DE" i="1" dirty="0"/>
              <a:t> </a:t>
            </a:r>
            <a:r>
              <a:rPr lang="de-DE" i="1" dirty="0" err="1"/>
              <a:t>lite</a:t>
            </a:r>
            <a:r>
              <a:rPr lang="de-DE" i="1" dirty="0"/>
              <a:t> </a:t>
            </a:r>
            <a:r>
              <a:rPr lang="de-DE" dirty="0"/>
              <a:t>wählen</a:t>
            </a:r>
          </a:p>
          <a:p>
            <a:pPr marL="514350" indent="-514350">
              <a:buFont typeface="Arial" panose="020B0604020202020204" pitchFamily="34" charset="0"/>
              <a:buAutoNum type="arabicPeriod"/>
            </a:pPr>
            <a:r>
              <a:rPr lang="de-DE" dirty="0"/>
              <a:t>Als Konvertierungstyp </a:t>
            </a:r>
            <a:r>
              <a:rPr lang="de-DE" i="1" dirty="0"/>
              <a:t>Quantisiert</a:t>
            </a:r>
            <a:r>
              <a:rPr lang="de-DE" dirty="0"/>
              <a:t> wählen</a:t>
            </a:r>
          </a:p>
          <a:p>
            <a:pPr marL="514350" indent="-514350">
              <a:buFont typeface="Arial" panose="020B0604020202020204" pitchFamily="34" charset="0"/>
              <a:buAutoNum type="arabicPeriod"/>
            </a:pPr>
            <a:r>
              <a:rPr lang="de-DE" i="1" dirty="0"/>
              <a:t>Mein Modell herunterladen </a:t>
            </a:r>
            <a:r>
              <a:rPr lang="de-DE" dirty="0"/>
              <a:t>anklicken</a:t>
            </a:r>
          </a:p>
          <a:p>
            <a:pPr marL="514350" indent="-514350">
              <a:buFont typeface="Arial" panose="020B0604020202020204" pitchFamily="34" charset="0"/>
              <a:buAutoNum type="arabicPeriod"/>
            </a:pPr>
            <a:r>
              <a:rPr lang="de-DE" dirty="0"/>
              <a:t>Das Konvertieren dauert einen Moment</a:t>
            </a:r>
          </a:p>
          <a:p>
            <a:pPr marL="514350" indent="-514350">
              <a:buFont typeface="Arial" panose="020B0604020202020204" pitchFamily="34" charset="0"/>
              <a:buAutoNum type="arabicPeriod"/>
            </a:pPr>
            <a:r>
              <a:rPr lang="de-DE" dirty="0" err="1"/>
              <a:t>zip</a:t>
            </a:r>
            <a:r>
              <a:rPr lang="de-DE" dirty="0"/>
              <a:t>-Ordner in </a:t>
            </a:r>
            <a:r>
              <a:rPr lang="de-DE" i="1" dirty="0"/>
              <a:t>Downloads</a:t>
            </a:r>
            <a:r>
              <a:rPr lang="de-DE" dirty="0"/>
              <a:t> entpacken</a:t>
            </a:r>
          </a:p>
          <a:p>
            <a:endParaRPr lang="de-DE" dirty="0"/>
          </a:p>
        </p:txBody>
      </p:sp>
      <p:grpSp>
        <p:nvGrpSpPr>
          <p:cNvPr id="15" name="Gruppieren 14">
            <a:extLst>
              <a:ext uri="{FF2B5EF4-FFF2-40B4-BE49-F238E27FC236}">
                <a16:creationId xmlns:a16="http://schemas.microsoft.com/office/drawing/2014/main" id="{C1897696-F4A7-441B-DE5C-09C377E51C0F}"/>
              </a:ext>
            </a:extLst>
          </p:cNvPr>
          <p:cNvGrpSpPr/>
          <p:nvPr/>
        </p:nvGrpSpPr>
        <p:grpSpPr>
          <a:xfrm>
            <a:off x="5130052" y="1009169"/>
            <a:ext cx="6828867" cy="5528131"/>
            <a:chOff x="5130052" y="1009169"/>
            <a:chExt cx="6828867" cy="5528131"/>
          </a:xfrm>
        </p:grpSpPr>
        <p:pic>
          <p:nvPicPr>
            <p:cNvPr id="14" name="Grafik 13" descr="Ein Bild, das Text, Elektronik, Screenshot, Software enthält.&#10;&#10;KI-generierte Inhalte können fehlerhaft sein.">
              <a:extLst>
                <a:ext uri="{FF2B5EF4-FFF2-40B4-BE49-F238E27FC236}">
                  <a16:creationId xmlns:a16="http://schemas.microsoft.com/office/drawing/2014/main" id="{56FB7672-B15D-F27F-B9F9-3E71E5F39F7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30052" y="1009169"/>
              <a:ext cx="6828867" cy="5528131"/>
            </a:xfrm>
            <a:prstGeom prst="rect">
              <a:avLst/>
            </a:prstGeom>
          </p:spPr>
        </p:pic>
        <p:grpSp>
          <p:nvGrpSpPr>
            <p:cNvPr id="12" name="Gruppieren 11">
              <a:extLst>
                <a:ext uri="{FF2B5EF4-FFF2-40B4-BE49-F238E27FC236}">
                  <a16:creationId xmlns:a16="http://schemas.microsoft.com/office/drawing/2014/main" id="{148BCB8E-4306-236E-7C90-F9215EAA2642}"/>
                </a:ext>
              </a:extLst>
            </p:cNvPr>
            <p:cNvGrpSpPr/>
            <p:nvPr/>
          </p:nvGrpSpPr>
          <p:grpSpPr>
            <a:xfrm>
              <a:off x="6417834" y="1609517"/>
              <a:ext cx="3976742" cy="1178506"/>
              <a:chOff x="6417834" y="1609517"/>
              <a:chExt cx="3976742" cy="1178506"/>
            </a:xfrm>
          </p:grpSpPr>
          <p:sp>
            <p:nvSpPr>
              <p:cNvPr id="7" name="Abgerundetes Rechteck 6">
                <a:extLst>
                  <a:ext uri="{FF2B5EF4-FFF2-40B4-BE49-F238E27FC236}">
                    <a16:creationId xmlns:a16="http://schemas.microsoft.com/office/drawing/2014/main" id="{6D9F8C14-36E6-40CB-0002-36F9D35AD80E}"/>
                  </a:ext>
                </a:extLst>
              </p:cNvPr>
              <p:cNvSpPr/>
              <p:nvPr/>
            </p:nvSpPr>
            <p:spPr>
              <a:xfrm>
                <a:off x="8086789" y="1609517"/>
                <a:ext cx="1487517" cy="434435"/>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Abgerundetes Rechteck 7">
                <a:extLst>
                  <a:ext uri="{FF2B5EF4-FFF2-40B4-BE49-F238E27FC236}">
                    <a16:creationId xmlns:a16="http://schemas.microsoft.com/office/drawing/2014/main" id="{170380E8-2270-6970-4941-D29D01E2CD9C}"/>
                  </a:ext>
                </a:extLst>
              </p:cNvPr>
              <p:cNvSpPr/>
              <p:nvPr/>
            </p:nvSpPr>
            <p:spPr>
              <a:xfrm>
                <a:off x="6417834" y="2407023"/>
                <a:ext cx="1058731" cy="381000"/>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Abgerundetes Rechteck 10">
                <a:extLst>
                  <a:ext uri="{FF2B5EF4-FFF2-40B4-BE49-F238E27FC236}">
                    <a16:creationId xmlns:a16="http://schemas.microsoft.com/office/drawing/2014/main" id="{9CD07AD3-F34C-0D01-FB48-626A2D73E42C}"/>
                  </a:ext>
                </a:extLst>
              </p:cNvPr>
              <p:cNvSpPr/>
              <p:nvPr/>
            </p:nvSpPr>
            <p:spPr>
              <a:xfrm>
                <a:off x="8431306" y="2407023"/>
                <a:ext cx="1963270" cy="381000"/>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grpSp>
      </p:grpSp>
      <p:sp>
        <p:nvSpPr>
          <p:cNvPr id="16" name="Textfeld 15">
            <a:extLst>
              <a:ext uri="{FF2B5EF4-FFF2-40B4-BE49-F238E27FC236}">
                <a16:creationId xmlns:a16="http://schemas.microsoft.com/office/drawing/2014/main" id="{CCEC072B-3C21-3781-054D-15051803CF26}"/>
              </a:ext>
            </a:extLst>
          </p:cNvPr>
          <p:cNvSpPr txBox="1"/>
          <p:nvPr/>
        </p:nvSpPr>
        <p:spPr>
          <a:xfrm>
            <a:off x="11965900" y="6291079"/>
            <a:ext cx="284372" cy="246221"/>
          </a:xfrm>
          <a:prstGeom prst="rect">
            <a:avLst/>
          </a:prstGeom>
          <a:noFill/>
        </p:spPr>
        <p:txBody>
          <a:bodyPr wrap="square" rtlCol="0">
            <a:spAutoFit/>
          </a:bodyPr>
          <a:lstStyle/>
          <a:p>
            <a:r>
              <a:rPr lang="de-DE" sz="1000" dirty="0"/>
              <a:t>4</a:t>
            </a:r>
          </a:p>
        </p:txBody>
      </p:sp>
    </p:spTree>
    <p:extLst>
      <p:ext uri="{BB962C8B-B14F-4D97-AF65-F5344CB8AC3E}">
        <p14:creationId xmlns:p14="http://schemas.microsoft.com/office/powerpoint/2010/main" val="220296445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385201-7CA8-9F60-75BB-AD017D25BB28}"/>
            </a:ext>
          </a:extLst>
        </p:cNvPr>
        <p:cNvGrpSpPr/>
        <p:nvPr/>
      </p:nvGrpSpPr>
      <p:grpSpPr>
        <a:xfrm>
          <a:off x="0" y="0"/>
          <a:ext cx="0" cy="0"/>
          <a:chOff x="0" y="0"/>
          <a:chExt cx="0" cy="0"/>
        </a:xfrm>
      </p:grpSpPr>
      <p:sp>
        <p:nvSpPr>
          <p:cNvPr id="2" name="Inhaltsplatzhalter 1">
            <a:extLst>
              <a:ext uri="{FF2B5EF4-FFF2-40B4-BE49-F238E27FC236}">
                <a16:creationId xmlns:a16="http://schemas.microsoft.com/office/drawing/2014/main" id="{EE7E992A-5518-5F18-F60A-6BB1842E6B80}"/>
              </a:ext>
            </a:extLst>
          </p:cNvPr>
          <p:cNvSpPr>
            <a:spLocks noGrp="1"/>
          </p:cNvSpPr>
          <p:nvPr>
            <p:ph idx="1"/>
          </p:nvPr>
        </p:nvSpPr>
        <p:spPr>
          <a:xfrm>
            <a:off x="735106" y="1406464"/>
            <a:ext cx="5961529" cy="4754566"/>
          </a:xfrm>
        </p:spPr>
        <p:txBody>
          <a:bodyPr/>
          <a:lstStyle/>
          <a:p>
            <a:pPr marL="0" indent="0">
              <a:buNone/>
            </a:pPr>
            <a:r>
              <a:rPr lang="de-DE" dirty="0"/>
              <a:t>7. Modell auf neuen Daten auswerten</a:t>
            </a:r>
            <a:br>
              <a:rPr lang="de-DE" dirty="0"/>
            </a:br>
            <a:endParaRPr lang="de-DE" dirty="0"/>
          </a:p>
          <a:p>
            <a:r>
              <a:rPr lang="de-DE" dirty="0"/>
              <a:t>Programmierumgebung Google </a:t>
            </a:r>
            <a:r>
              <a:rPr lang="de-DE" dirty="0" err="1"/>
              <a:t>Colab</a:t>
            </a:r>
            <a:r>
              <a:rPr lang="de-DE" dirty="0"/>
              <a:t> öffnen</a:t>
            </a:r>
          </a:p>
          <a:p>
            <a:r>
              <a:rPr lang="de-DE" dirty="0"/>
              <a:t>Über </a:t>
            </a:r>
            <a:r>
              <a:rPr lang="de-DE" i="1" dirty="0"/>
              <a:t>Notebook hochladen </a:t>
            </a:r>
            <a:r>
              <a:rPr lang="de-DE" dirty="0"/>
              <a:t>die Datei </a:t>
            </a:r>
            <a:r>
              <a:rPr lang="de-DE" i="1" dirty="0" err="1"/>
              <a:t>Auswertung.ipynb</a:t>
            </a:r>
            <a:r>
              <a:rPr lang="de-DE" i="1" dirty="0"/>
              <a:t> </a:t>
            </a:r>
            <a:r>
              <a:rPr lang="de-DE" dirty="0"/>
              <a:t>suchen und öffnen</a:t>
            </a:r>
          </a:p>
          <a:p>
            <a:pPr lvl="1">
              <a:buFont typeface="Systemschrift Normal"/>
              <a:buChar char="→"/>
            </a:pPr>
            <a:r>
              <a:rPr lang="de-DE" dirty="0"/>
              <a:t> das Notebook öffnet sich und ihr seht ein fertiges Programm</a:t>
            </a:r>
          </a:p>
          <a:p>
            <a:endParaRPr lang="de-DE" dirty="0"/>
          </a:p>
          <a:p>
            <a:pPr marL="0" indent="0">
              <a:buNone/>
            </a:pPr>
            <a:endParaRPr lang="de-DE" dirty="0"/>
          </a:p>
          <a:p>
            <a:endParaRPr lang="de-DE" dirty="0"/>
          </a:p>
        </p:txBody>
      </p:sp>
      <p:sp>
        <p:nvSpPr>
          <p:cNvPr id="3" name="Titel 2">
            <a:extLst>
              <a:ext uri="{FF2B5EF4-FFF2-40B4-BE49-F238E27FC236}">
                <a16:creationId xmlns:a16="http://schemas.microsoft.com/office/drawing/2014/main" id="{A6A33AF4-6746-4D3E-FBA3-F707592F6451}"/>
              </a:ext>
            </a:extLst>
          </p:cNvPr>
          <p:cNvSpPr>
            <a:spLocks noGrp="1"/>
          </p:cNvSpPr>
          <p:nvPr>
            <p:ph type="title"/>
          </p:nvPr>
        </p:nvSpPr>
        <p:spPr/>
        <p:txBody>
          <a:bodyPr/>
          <a:lstStyle/>
          <a:p>
            <a:r>
              <a:rPr lang="de-DE" sz="2800" dirty="0"/>
              <a:t>Googles </a:t>
            </a:r>
            <a:r>
              <a:rPr lang="de-DE" sz="2800" dirty="0" err="1"/>
              <a:t>Teachable</a:t>
            </a:r>
            <a:r>
              <a:rPr lang="de-DE" sz="2800" dirty="0"/>
              <a:t> </a:t>
            </a:r>
            <a:r>
              <a:rPr lang="de-DE" sz="2800" dirty="0" err="1"/>
              <a:t>Machine</a:t>
            </a:r>
            <a:endParaRPr lang="de-DE" sz="2800" dirty="0"/>
          </a:p>
        </p:txBody>
      </p:sp>
      <p:pic>
        <p:nvPicPr>
          <p:cNvPr id="7" name="Grafik 6" descr="Ein Bild, das Text, Screenshot, Schrift, Zahl enthält.&#10;&#10;KI-generierte Inhalte können fehlerhaft sein.">
            <a:extLst>
              <a:ext uri="{FF2B5EF4-FFF2-40B4-BE49-F238E27FC236}">
                <a16:creationId xmlns:a16="http://schemas.microsoft.com/office/drawing/2014/main" id="{9CE901AE-3B63-ABA3-F29F-F998FF93BE2E}"/>
              </a:ext>
            </a:extLst>
          </p:cNvPr>
          <p:cNvPicPr>
            <a:picLocks noChangeAspect="1"/>
          </p:cNvPicPr>
          <p:nvPr/>
        </p:nvPicPr>
        <p:blipFill>
          <a:blip r:embed="rId3">
            <a:extLst>
              <a:ext uri="{28A0092B-C50C-407E-A947-70E740481C1C}">
                <a14:useLocalDpi xmlns:a14="http://schemas.microsoft.com/office/drawing/2010/main" val="0"/>
              </a:ext>
            </a:extLst>
          </a:blip>
          <a:srcRect r="46312" b="10948"/>
          <a:stretch>
            <a:fillRect/>
          </a:stretch>
        </p:blipFill>
        <p:spPr>
          <a:xfrm>
            <a:off x="7342094" y="1123720"/>
            <a:ext cx="4307541" cy="5295829"/>
          </a:xfrm>
          <a:prstGeom prst="rect">
            <a:avLst/>
          </a:prstGeom>
        </p:spPr>
      </p:pic>
      <p:sp>
        <p:nvSpPr>
          <p:cNvPr id="8" name="Abgerundetes Rechteck 7">
            <a:extLst>
              <a:ext uri="{FF2B5EF4-FFF2-40B4-BE49-F238E27FC236}">
                <a16:creationId xmlns:a16="http://schemas.microsoft.com/office/drawing/2014/main" id="{C10ACD3B-44BA-1AF6-76CF-3C493E58036B}"/>
              </a:ext>
            </a:extLst>
          </p:cNvPr>
          <p:cNvSpPr/>
          <p:nvPr/>
        </p:nvSpPr>
        <p:spPr>
          <a:xfrm>
            <a:off x="7863831" y="2371450"/>
            <a:ext cx="1697027" cy="381463"/>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 name="Abgerundetes Rechteck 8">
            <a:extLst>
              <a:ext uri="{FF2B5EF4-FFF2-40B4-BE49-F238E27FC236}">
                <a16:creationId xmlns:a16="http://schemas.microsoft.com/office/drawing/2014/main" id="{1D393E41-4610-FB1E-72E9-684D560265CC}"/>
              </a:ext>
            </a:extLst>
          </p:cNvPr>
          <p:cNvSpPr/>
          <p:nvPr/>
        </p:nvSpPr>
        <p:spPr>
          <a:xfrm>
            <a:off x="7863831" y="1406464"/>
            <a:ext cx="580922" cy="260972"/>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Textfeld 10">
            <a:extLst>
              <a:ext uri="{FF2B5EF4-FFF2-40B4-BE49-F238E27FC236}">
                <a16:creationId xmlns:a16="http://schemas.microsoft.com/office/drawing/2014/main" id="{E7EC294D-07A6-8D06-8734-EC0711F3FC15}"/>
              </a:ext>
            </a:extLst>
          </p:cNvPr>
          <p:cNvSpPr txBox="1"/>
          <p:nvPr/>
        </p:nvSpPr>
        <p:spPr>
          <a:xfrm>
            <a:off x="11507449" y="6037919"/>
            <a:ext cx="284372" cy="246221"/>
          </a:xfrm>
          <a:prstGeom prst="rect">
            <a:avLst/>
          </a:prstGeom>
          <a:noFill/>
        </p:spPr>
        <p:txBody>
          <a:bodyPr wrap="square" rtlCol="0">
            <a:spAutoFit/>
          </a:bodyPr>
          <a:lstStyle/>
          <a:p>
            <a:r>
              <a:rPr lang="de-DE" sz="1000" dirty="0"/>
              <a:t>4</a:t>
            </a:r>
          </a:p>
        </p:txBody>
      </p:sp>
    </p:spTree>
    <p:extLst>
      <p:ext uri="{BB962C8B-B14F-4D97-AF65-F5344CB8AC3E}">
        <p14:creationId xmlns:p14="http://schemas.microsoft.com/office/powerpoint/2010/main" val="45189038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9722D9-B89C-E757-A83A-C0DD54478580}"/>
            </a:ext>
          </a:extLst>
        </p:cNvPr>
        <p:cNvGrpSpPr/>
        <p:nvPr/>
      </p:nvGrpSpPr>
      <p:grpSpPr>
        <a:xfrm>
          <a:off x="0" y="0"/>
          <a:ext cx="0" cy="0"/>
          <a:chOff x="0" y="0"/>
          <a:chExt cx="0" cy="0"/>
        </a:xfrm>
      </p:grpSpPr>
      <p:sp>
        <p:nvSpPr>
          <p:cNvPr id="2" name="Inhaltsplatzhalter 1">
            <a:extLst>
              <a:ext uri="{FF2B5EF4-FFF2-40B4-BE49-F238E27FC236}">
                <a16:creationId xmlns:a16="http://schemas.microsoft.com/office/drawing/2014/main" id="{3867540B-F434-AB94-501B-101C8C1EE38A}"/>
              </a:ext>
            </a:extLst>
          </p:cNvPr>
          <p:cNvSpPr>
            <a:spLocks noGrp="1"/>
          </p:cNvSpPr>
          <p:nvPr>
            <p:ph idx="1"/>
          </p:nvPr>
        </p:nvSpPr>
        <p:spPr>
          <a:xfrm>
            <a:off x="735106" y="1406464"/>
            <a:ext cx="5961529" cy="4754566"/>
          </a:xfrm>
        </p:spPr>
        <p:txBody>
          <a:bodyPr/>
          <a:lstStyle/>
          <a:p>
            <a:r>
              <a:rPr lang="de-DE" dirty="0"/>
              <a:t>Programm über Pfeil starten</a:t>
            </a:r>
          </a:p>
          <a:p>
            <a:r>
              <a:rPr lang="de-DE" dirty="0"/>
              <a:t>nach unten scrollen</a:t>
            </a:r>
          </a:p>
          <a:p>
            <a:r>
              <a:rPr lang="de-DE" dirty="0"/>
              <a:t>ihr werdet nach und nach aufgefordert, folgende Dateien hochzuladen:</a:t>
            </a:r>
          </a:p>
          <a:p>
            <a:pPr lvl="1"/>
            <a:r>
              <a:rPr lang="de-DE" dirty="0"/>
              <a:t>das Modell mit dem Dateinamen </a:t>
            </a:r>
            <a:r>
              <a:rPr lang="de-DE" b="1" i="1" dirty="0" err="1"/>
              <a:t>model.ftlite</a:t>
            </a:r>
            <a:endParaRPr lang="de-DE" b="1" i="1" dirty="0"/>
          </a:p>
          <a:p>
            <a:pPr lvl="1"/>
            <a:r>
              <a:rPr lang="de-DE" dirty="0"/>
              <a:t>die Label mit dem Dateinamen </a:t>
            </a:r>
            <a:r>
              <a:rPr lang="de-DE" b="1" i="1" dirty="0" err="1"/>
              <a:t>labels.txt</a:t>
            </a:r>
            <a:endParaRPr lang="de-DE" b="1" i="1" dirty="0"/>
          </a:p>
          <a:p>
            <a:pPr lvl="1"/>
            <a:r>
              <a:rPr lang="de-DE" dirty="0"/>
              <a:t>der Ordner mit den auszuwertenden Bildern, muss komprimiert sein (</a:t>
            </a:r>
            <a:r>
              <a:rPr lang="de-DE" dirty="0" err="1"/>
              <a:t>zip</a:t>
            </a:r>
            <a:r>
              <a:rPr lang="de-DE" dirty="0"/>
              <a:t>-Datei) mit dem Dateinamen </a:t>
            </a:r>
            <a:r>
              <a:rPr lang="de-DE" b="1" i="1" dirty="0" err="1"/>
              <a:t>Bilder.zip</a:t>
            </a:r>
            <a:endParaRPr lang="de-DE" b="1" i="1" dirty="0"/>
          </a:p>
          <a:p>
            <a:endParaRPr lang="de-DE" dirty="0"/>
          </a:p>
          <a:p>
            <a:endParaRPr lang="de-DE" dirty="0"/>
          </a:p>
          <a:p>
            <a:pPr marL="0" indent="0">
              <a:buNone/>
            </a:pPr>
            <a:endParaRPr lang="de-DE" dirty="0"/>
          </a:p>
          <a:p>
            <a:endParaRPr lang="de-DE" dirty="0"/>
          </a:p>
        </p:txBody>
      </p:sp>
      <p:sp>
        <p:nvSpPr>
          <p:cNvPr id="3" name="Titel 2">
            <a:extLst>
              <a:ext uri="{FF2B5EF4-FFF2-40B4-BE49-F238E27FC236}">
                <a16:creationId xmlns:a16="http://schemas.microsoft.com/office/drawing/2014/main" id="{DD0C519C-1BB9-2797-B5D3-646EBBA622F7}"/>
              </a:ext>
            </a:extLst>
          </p:cNvPr>
          <p:cNvSpPr>
            <a:spLocks noGrp="1"/>
          </p:cNvSpPr>
          <p:nvPr>
            <p:ph type="title"/>
          </p:nvPr>
        </p:nvSpPr>
        <p:spPr/>
        <p:txBody>
          <a:bodyPr/>
          <a:lstStyle/>
          <a:p>
            <a:r>
              <a:rPr lang="de-DE" sz="2800" dirty="0"/>
              <a:t>Googles </a:t>
            </a:r>
            <a:r>
              <a:rPr lang="de-DE" sz="2800" dirty="0" err="1"/>
              <a:t>Teachable</a:t>
            </a:r>
            <a:r>
              <a:rPr lang="de-DE" sz="2800" dirty="0"/>
              <a:t> </a:t>
            </a:r>
            <a:r>
              <a:rPr lang="de-DE" sz="2800" dirty="0" err="1"/>
              <a:t>Machine</a:t>
            </a:r>
            <a:endParaRPr lang="de-DE" sz="2800" dirty="0"/>
          </a:p>
        </p:txBody>
      </p:sp>
      <p:pic>
        <p:nvPicPr>
          <p:cNvPr id="5" name="Grafik 4" descr="Ein Bild, das Text, Screenshot, Schrift, Zahl enthält.&#10;&#10;KI-generierte Inhalte können fehlerhaft sein.">
            <a:extLst>
              <a:ext uri="{FF2B5EF4-FFF2-40B4-BE49-F238E27FC236}">
                <a16:creationId xmlns:a16="http://schemas.microsoft.com/office/drawing/2014/main" id="{BC1878CF-7463-F224-3ACD-F51170DA7AAF}"/>
              </a:ext>
            </a:extLst>
          </p:cNvPr>
          <p:cNvPicPr>
            <a:picLocks noChangeAspect="1"/>
          </p:cNvPicPr>
          <p:nvPr/>
        </p:nvPicPr>
        <p:blipFill>
          <a:blip r:embed="rId3">
            <a:extLst>
              <a:ext uri="{28A0092B-C50C-407E-A947-70E740481C1C}">
                <a14:useLocalDpi xmlns:a14="http://schemas.microsoft.com/office/drawing/2010/main" val="0"/>
              </a:ext>
            </a:extLst>
          </a:blip>
          <a:srcRect b="4622"/>
          <a:stretch>
            <a:fillRect/>
          </a:stretch>
        </p:blipFill>
        <p:spPr>
          <a:xfrm>
            <a:off x="7164005" y="1090134"/>
            <a:ext cx="4500896" cy="3396801"/>
          </a:xfrm>
          <a:prstGeom prst="rect">
            <a:avLst/>
          </a:prstGeom>
        </p:spPr>
      </p:pic>
      <p:pic>
        <p:nvPicPr>
          <p:cNvPr id="10" name="Grafik 9" descr="Ein Bild, das Text, Screenshot, Schrift, Reihe enthält.&#10;&#10;KI-generierte Inhalte können fehlerhaft sein.">
            <a:extLst>
              <a:ext uri="{FF2B5EF4-FFF2-40B4-BE49-F238E27FC236}">
                <a16:creationId xmlns:a16="http://schemas.microsoft.com/office/drawing/2014/main" id="{6C8B22E3-1CCA-E189-4523-C9FB738137AE}"/>
              </a:ext>
            </a:extLst>
          </p:cNvPr>
          <p:cNvPicPr>
            <a:picLocks noChangeAspect="1"/>
          </p:cNvPicPr>
          <p:nvPr/>
        </p:nvPicPr>
        <p:blipFill>
          <a:blip r:embed="rId4">
            <a:extLst>
              <a:ext uri="{28A0092B-C50C-407E-A947-70E740481C1C}">
                <a14:useLocalDpi xmlns:a14="http://schemas.microsoft.com/office/drawing/2010/main" val="0"/>
              </a:ext>
            </a:extLst>
          </a:blip>
          <a:srcRect r="8211"/>
          <a:stretch>
            <a:fillRect/>
          </a:stretch>
        </p:blipFill>
        <p:spPr>
          <a:xfrm>
            <a:off x="7131581" y="4803961"/>
            <a:ext cx="4607702" cy="1577689"/>
          </a:xfrm>
          <a:prstGeom prst="rect">
            <a:avLst/>
          </a:prstGeom>
        </p:spPr>
      </p:pic>
      <p:sp>
        <p:nvSpPr>
          <p:cNvPr id="11" name="Abgerundetes Rechteck 10">
            <a:extLst>
              <a:ext uri="{FF2B5EF4-FFF2-40B4-BE49-F238E27FC236}">
                <a16:creationId xmlns:a16="http://schemas.microsoft.com/office/drawing/2014/main" id="{7763AD05-1623-3744-93B1-061CA27D963A}"/>
              </a:ext>
            </a:extLst>
          </p:cNvPr>
          <p:cNvSpPr/>
          <p:nvPr/>
        </p:nvSpPr>
        <p:spPr>
          <a:xfrm>
            <a:off x="7514207" y="5592806"/>
            <a:ext cx="2244390" cy="471818"/>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 name="Abgerundetes Rechteck 11">
            <a:extLst>
              <a:ext uri="{FF2B5EF4-FFF2-40B4-BE49-F238E27FC236}">
                <a16:creationId xmlns:a16="http://schemas.microsoft.com/office/drawing/2014/main" id="{7FB82098-8F86-FC21-FB60-E20317367ABA}"/>
              </a:ext>
            </a:extLst>
          </p:cNvPr>
          <p:cNvSpPr/>
          <p:nvPr/>
        </p:nvSpPr>
        <p:spPr>
          <a:xfrm>
            <a:off x="8262728" y="2513806"/>
            <a:ext cx="477860" cy="457993"/>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 name="Textfeld 12">
            <a:extLst>
              <a:ext uri="{FF2B5EF4-FFF2-40B4-BE49-F238E27FC236}">
                <a16:creationId xmlns:a16="http://schemas.microsoft.com/office/drawing/2014/main" id="{13DADBBD-E87E-0DF6-4DB1-07ADC122FF80}"/>
              </a:ext>
            </a:extLst>
          </p:cNvPr>
          <p:cNvSpPr txBox="1"/>
          <p:nvPr/>
        </p:nvSpPr>
        <p:spPr>
          <a:xfrm>
            <a:off x="11739283" y="6037919"/>
            <a:ext cx="284372" cy="246221"/>
          </a:xfrm>
          <a:prstGeom prst="rect">
            <a:avLst/>
          </a:prstGeom>
          <a:noFill/>
        </p:spPr>
        <p:txBody>
          <a:bodyPr wrap="square" rtlCol="0">
            <a:spAutoFit/>
          </a:bodyPr>
          <a:lstStyle/>
          <a:p>
            <a:r>
              <a:rPr lang="de-DE" sz="1000" dirty="0"/>
              <a:t>4</a:t>
            </a:r>
          </a:p>
        </p:txBody>
      </p:sp>
    </p:spTree>
    <p:extLst>
      <p:ext uri="{BB962C8B-B14F-4D97-AF65-F5344CB8AC3E}">
        <p14:creationId xmlns:p14="http://schemas.microsoft.com/office/powerpoint/2010/main" val="6584131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1A6EA0-6BD3-B106-8C2D-711EA88A368D}"/>
            </a:ext>
          </a:extLst>
        </p:cNvPr>
        <p:cNvGrpSpPr/>
        <p:nvPr/>
      </p:nvGrpSpPr>
      <p:grpSpPr>
        <a:xfrm>
          <a:off x="0" y="0"/>
          <a:ext cx="0" cy="0"/>
          <a:chOff x="0" y="0"/>
          <a:chExt cx="0" cy="0"/>
        </a:xfrm>
      </p:grpSpPr>
      <p:sp>
        <p:nvSpPr>
          <p:cNvPr id="3" name="Titel 2">
            <a:extLst>
              <a:ext uri="{FF2B5EF4-FFF2-40B4-BE49-F238E27FC236}">
                <a16:creationId xmlns:a16="http://schemas.microsoft.com/office/drawing/2014/main" id="{258D4B84-A6CA-E106-73BA-FA0CADE82E0B}"/>
              </a:ext>
            </a:extLst>
          </p:cNvPr>
          <p:cNvSpPr>
            <a:spLocks noGrp="1"/>
          </p:cNvSpPr>
          <p:nvPr>
            <p:ph type="title"/>
          </p:nvPr>
        </p:nvSpPr>
        <p:spPr/>
        <p:txBody>
          <a:bodyPr/>
          <a:lstStyle/>
          <a:p>
            <a:r>
              <a:rPr lang="de-DE" sz="2800" dirty="0"/>
              <a:t>Waldbrände – Überblick Europa</a:t>
            </a:r>
          </a:p>
        </p:txBody>
      </p:sp>
      <p:sp>
        <p:nvSpPr>
          <p:cNvPr id="10" name="Textfeld 9">
            <a:extLst>
              <a:ext uri="{FF2B5EF4-FFF2-40B4-BE49-F238E27FC236}">
                <a16:creationId xmlns:a16="http://schemas.microsoft.com/office/drawing/2014/main" id="{33097B3A-5366-E28C-5E76-93085CC7B0CF}"/>
              </a:ext>
            </a:extLst>
          </p:cNvPr>
          <p:cNvSpPr txBox="1"/>
          <p:nvPr/>
        </p:nvSpPr>
        <p:spPr>
          <a:xfrm>
            <a:off x="9802368" y="1237996"/>
            <a:ext cx="365760" cy="246221"/>
          </a:xfrm>
          <a:prstGeom prst="rect">
            <a:avLst/>
          </a:prstGeom>
          <a:noFill/>
        </p:spPr>
        <p:txBody>
          <a:bodyPr wrap="square" rtlCol="0">
            <a:spAutoFit/>
          </a:bodyPr>
          <a:lstStyle/>
          <a:p>
            <a:r>
              <a:rPr lang="de-DE" sz="1000" dirty="0"/>
              <a:t>1</a:t>
            </a:r>
          </a:p>
        </p:txBody>
      </p:sp>
      <p:pic>
        <p:nvPicPr>
          <p:cNvPr id="14" name="Grafik 13">
            <a:extLst>
              <a:ext uri="{FF2B5EF4-FFF2-40B4-BE49-F238E27FC236}">
                <a16:creationId xmlns:a16="http://schemas.microsoft.com/office/drawing/2014/main" id="{CEBC8DEF-A806-0FE3-E053-24A2172DB2E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0" y="1237996"/>
            <a:ext cx="12192000" cy="4856610"/>
          </a:xfrm>
          <a:prstGeom prst="rect">
            <a:avLst/>
          </a:prstGeom>
        </p:spPr>
      </p:pic>
      <p:sp>
        <p:nvSpPr>
          <p:cNvPr id="2" name="Textfeld 1">
            <a:extLst>
              <a:ext uri="{FF2B5EF4-FFF2-40B4-BE49-F238E27FC236}">
                <a16:creationId xmlns:a16="http://schemas.microsoft.com/office/drawing/2014/main" id="{34BC222D-6608-D617-C36E-0D08AF057B4B}"/>
              </a:ext>
            </a:extLst>
          </p:cNvPr>
          <p:cNvSpPr txBox="1"/>
          <p:nvPr/>
        </p:nvSpPr>
        <p:spPr>
          <a:xfrm>
            <a:off x="7328647" y="1308184"/>
            <a:ext cx="250390" cy="246221"/>
          </a:xfrm>
          <a:prstGeom prst="rect">
            <a:avLst/>
          </a:prstGeom>
          <a:noFill/>
        </p:spPr>
        <p:txBody>
          <a:bodyPr wrap="none" rtlCol="0">
            <a:spAutoFit/>
          </a:bodyPr>
          <a:lstStyle/>
          <a:p>
            <a:r>
              <a:rPr lang="de-DE" sz="1000" dirty="0"/>
              <a:t>1</a:t>
            </a:r>
          </a:p>
        </p:txBody>
      </p:sp>
    </p:spTree>
    <p:extLst>
      <p:ext uri="{BB962C8B-B14F-4D97-AF65-F5344CB8AC3E}">
        <p14:creationId xmlns:p14="http://schemas.microsoft.com/office/powerpoint/2010/main" val="261718205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2605D9-12F8-D40B-1577-6570FB327BDA}"/>
            </a:ext>
          </a:extLst>
        </p:cNvPr>
        <p:cNvGrpSpPr/>
        <p:nvPr/>
      </p:nvGrpSpPr>
      <p:grpSpPr>
        <a:xfrm>
          <a:off x="0" y="0"/>
          <a:ext cx="0" cy="0"/>
          <a:chOff x="0" y="0"/>
          <a:chExt cx="0" cy="0"/>
        </a:xfrm>
      </p:grpSpPr>
      <p:sp>
        <p:nvSpPr>
          <p:cNvPr id="2" name="Inhaltsplatzhalter 1">
            <a:extLst>
              <a:ext uri="{FF2B5EF4-FFF2-40B4-BE49-F238E27FC236}">
                <a16:creationId xmlns:a16="http://schemas.microsoft.com/office/drawing/2014/main" id="{825A2AD9-7712-1080-C0C2-90FAA8FC8F3D}"/>
              </a:ext>
            </a:extLst>
          </p:cNvPr>
          <p:cNvSpPr>
            <a:spLocks noGrp="1"/>
          </p:cNvSpPr>
          <p:nvPr>
            <p:ph idx="1"/>
          </p:nvPr>
        </p:nvSpPr>
        <p:spPr/>
        <p:txBody>
          <a:bodyPr/>
          <a:lstStyle/>
          <a:p>
            <a:pPr marL="0" indent="0">
              <a:lnSpc>
                <a:spcPct val="150000"/>
              </a:lnSpc>
              <a:spcAft>
                <a:spcPts val="1200"/>
              </a:spcAft>
              <a:buNone/>
            </a:pPr>
            <a:r>
              <a:rPr lang="de-DE" b="1" dirty="0"/>
              <a:t>Eure Aufgabe:</a:t>
            </a:r>
            <a:endParaRPr lang="de-DE" dirty="0"/>
          </a:p>
          <a:p>
            <a:pPr marL="0" indent="0">
              <a:buNone/>
            </a:pPr>
            <a:r>
              <a:rPr lang="de-DE" dirty="0"/>
              <a:t>Führt die Auswertung für jedes Jahr und Land durch. </a:t>
            </a:r>
            <a:br>
              <a:rPr lang="de-DE" dirty="0"/>
            </a:br>
            <a:r>
              <a:rPr lang="de-DE" dirty="0"/>
              <a:t>Fangt mit Sardinien an und schaut euch die Anzahl der erkannten Waldbrände im Verlauf der letzten Jahre an.</a:t>
            </a:r>
          </a:p>
          <a:p>
            <a:pPr marL="0" indent="0">
              <a:buNone/>
            </a:pPr>
            <a:br>
              <a:rPr lang="de-DE" dirty="0"/>
            </a:br>
            <a:r>
              <a:rPr lang="de-DE" dirty="0"/>
              <a:t>Wie hat sich das entwickelt? </a:t>
            </a:r>
          </a:p>
          <a:p>
            <a:pPr marL="0" indent="0">
              <a:buNone/>
            </a:pPr>
            <a:r>
              <a:rPr lang="de-DE" dirty="0"/>
              <a:t>Welche Rückschlüsse lassen unsere Daten zu?</a:t>
            </a:r>
          </a:p>
          <a:p>
            <a:endParaRPr lang="de-DE" dirty="0"/>
          </a:p>
          <a:p>
            <a:pPr marL="0" indent="0">
              <a:buNone/>
            </a:pPr>
            <a:endParaRPr lang="de-DE" dirty="0"/>
          </a:p>
          <a:p>
            <a:endParaRPr lang="de-DE" dirty="0"/>
          </a:p>
        </p:txBody>
      </p:sp>
      <p:sp>
        <p:nvSpPr>
          <p:cNvPr id="3" name="Titel 2">
            <a:extLst>
              <a:ext uri="{FF2B5EF4-FFF2-40B4-BE49-F238E27FC236}">
                <a16:creationId xmlns:a16="http://schemas.microsoft.com/office/drawing/2014/main" id="{3E9BE82F-C0C3-76D3-93BF-5C26905FC884}"/>
              </a:ext>
            </a:extLst>
          </p:cNvPr>
          <p:cNvSpPr>
            <a:spLocks noGrp="1"/>
          </p:cNvSpPr>
          <p:nvPr>
            <p:ph type="title"/>
          </p:nvPr>
        </p:nvSpPr>
        <p:spPr/>
        <p:txBody>
          <a:bodyPr/>
          <a:lstStyle/>
          <a:p>
            <a:r>
              <a:rPr lang="de-DE" sz="2800" dirty="0"/>
              <a:t>Googles </a:t>
            </a:r>
            <a:r>
              <a:rPr lang="de-DE" sz="2800" dirty="0" err="1"/>
              <a:t>Teachable</a:t>
            </a:r>
            <a:r>
              <a:rPr lang="de-DE" sz="2800" dirty="0"/>
              <a:t> </a:t>
            </a:r>
            <a:r>
              <a:rPr lang="de-DE" sz="2800" dirty="0" err="1"/>
              <a:t>Machine</a:t>
            </a:r>
            <a:endParaRPr lang="de-DE" sz="2800" dirty="0"/>
          </a:p>
        </p:txBody>
      </p:sp>
    </p:spTree>
    <p:extLst>
      <p:ext uri="{BB962C8B-B14F-4D97-AF65-F5344CB8AC3E}">
        <p14:creationId xmlns:p14="http://schemas.microsoft.com/office/powerpoint/2010/main" val="153641804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0BC921-334E-7BBA-78FA-BE01E9EF4736}"/>
            </a:ext>
          </a:extLst>
        </p:cNvPr>
        <p:cNvGrpSpPr/>
        <p:nvPr/>
      </p:nvGrpSpPr>
      <p:grpSpPr>
        <a:xfrm>
          <a:off x="0" y="0"/>
          <a:ext cx="0" cy="0"/>
          <a:chOff x="0" y="0"/>
          <a:chExt cx="0" cy="0"/>
        </a:xfrm>
      </p:grpSpPr>
      <p:sp>
        <p:nvSpPr>
          <p:cNvPr id="2" name="Inhaltsplatzhalter 1">
            <a:extLst>
              <a:ext uri="{FF2B5EF4-FFF2-40B4-BE49-F238E27FC236}">
                <a16:creationId xmlns:a16="http://schemas.microsoft.com/office/drawing/2014/main" id="{7DFAA998-A6F4-8262-30F8-28BE4A44AB1E}"/>
              </a:ext>
            </a:extLst>
          </p:cNvPr>
          <p:cNvSpPr>
            <a:spLocks noGrp="1"/>
          </p:cNvSpPr>
          <p:nvPr>
            <p:ph idx="1"/>
          </p:nvPr>
        </p:nvSpPr>
        <p:spPr/>
        <p:txBody>
          <a:bodyPr>
            <a:normAutofit/>
          </a:bodyPr>
          <a:lstStyle/>
          <a:p>
            <a:pPr marL="0" indent="0">
              <a:buNone/>
            </a:pPr>
            <a:r>
              <a:rPr lang="de-DE" sz="1200" dirty="0"/>
              <a:t>1: eigene Darstellung auf Basis von Daten: </a:t>
            </a:r>
            <a:r>
              <a:rPr lang="de-DE" sz="1200" dirty="0">
                <a:hlinkClick r:id="rId2"/>
              </a:rPr>
              <a:t>https://forest-fire.emergency.copernicus.eu/applications/data-and-services</a:t>
            </a:r>
            <a:endParaRPr lang="de-DE" sz="1200" dirty="0"/>
          </a:p>
          <a:p>
            <a:pPr marL="0" indent="0">
              <a:buNone/>
            </a:pPr>
            <a:r>
              <a:rPr lang="de-DE" sz="1200" dirty="0"/>
              <a:t>2: eigene Darstellung auf Basis von Daten: </a:t>
            </a:r>
            <a:r>
              <a:rPr lang="de-DE" sz="1200" dirty="0">
                <a:hlinkClick r:id="rId3"/>
              </a:rPr>
              <a:t>https://www.bmel-statistik.de/forst-holz/waldbrandstatistik</a:t>
            </a:r>
            <a:endParaRPr lang="de-DE" sz="1200" dirty="0"/>
          </a:p>
          <a:p>
            <a:pPr marL="0" indent="0">
              <a:buNone/>
            </a:pPr>
            <a:r>
              <a:rPr lang="de-DE" sz="1200" dirty="0"/>
              <a:t>3: Waldbrandstatistik des Bundesinformationszentrums Landwirtschaft, </a:t>
            </a:r>
            <a:r>
              <a:rPr lang="de-DE" sz="1200" dirty="0">
                <a:hlinkClick r:id="rId3"/>
              </a:rPr>
              <a:t>https://www.bmel-statistik.de/forst-holz/waldbrandstatistik</a:t>
            </a:r>
            <a:r>
              <a:rPr lang="de-DE" sz="1200" dirty="0"/>
              <a:t>, abgerufen Dezember 2025</a:t>
            </a:r>
          </a:p>
          <a:p>
            <a:pPr marL="0" indent="0">
              <a:buNone/>
            </a:pPr>
            <a:r>
              <a:rPr lang="de-DE" sz="1200" dirty="0"/>
              <a:t>4: eigene Screenshots</a:t>
            </a:r>
          </a:p>
          <a:p>
            <a:pPr marL="0" indent="0">
              <a:buNone/>
            </a:pPr>
            <a:endParaRPr lang="de-DE" sz="1200" dirty="0"/>
          </a:p>
          <a:p>
            <a:pPr marL="0" indent="0">
              <a:buNone/>
            </a:pPr>
            <a:endParaRPr lang="de-DE" sz="1200" dirty="0"/>
          </a:p>
        </p:txBody>
      </p:sp>
      <p:sp>
        <p:nvSpPr>
          <p:cNvPr id="3" name="Titel 2">
            <a:extLst>
              <a:ext uri="{FF2B5EF4-FFF2-40B4-BE49-F238E27FC236}">
                <a16:creationId xmlns:a16="http://schemas.microsoft.com/office/drawing/2014/main" id="{BE312147-77C2-7158-8DCE-BC97E517F7C4}"/>
              </a:ext>
            </a:extLst>
          </p:cNvPr>
          <p:cNvSpPr>
            <a:spLocks noGrp="1"/>
          </p:cNvSpPr>
          <p:nvPr>
            <p:ph type="title"/>
          </p:nvPr>
        </p:nvSpPr>
        <p:spPr/>
        <p:txBody>
          <a:bodyPr/>
          <a:lstStyle/>
          <a:p>
            <a:r>
              <a:rPr lang="de-DE" sz="2800" dirty="0"/>
              <a:t>Abbildungen</a:t>
            </a:r>
          </a:p>
        </p:txBody>
      </p:sp>
    </p:spTree>
    <p:extLst>
      <p:ext uri="{BB962C8B-B14F-4D97-AF65-F5344CB8AC3E}">
        <p14:creationId xmlns:p14="http://schemas.microsoft.com/office/powerpoint/2010/main" val="6921987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6EBD16-B117-2096-CEB5-4FA98B659F37}"/>
            </a:ext>
          </a:extLst>
        </p:cNvPr>
        <p:cNvGrpSpPr/>
        <p:nvPr/>
      </p:nvGrpSpPr>
      <p:grpSpPr>
        <a:xfrm>
          <a:off x="0" y="0"/>
          <a:ext cx="0" cy="0"/>
          <a:chOff x="0" y="0"/>
          <a:chExt cx="0" cy="0"/>
        </a:xfrm>
      </p:grpSpPr>
      <p:sp>
        <p:nvSpPr>
          <p:cNvPr id="3" name="Titel 2">
            <a:extLst>
              <a:ext uri="{FF2B5EF4-FFF2-40B4-BE49-F238E27FC236}">
                <a16:creationId xmlns:a16="http://schemas.microsoft.com/office/drawing/2014/main" id="{9CAE9520-DA25-43E1-8115-DEFB903D8164}"/>
              </a:ext>
            </a:extLst>
          </p:cNvPr>
          <p:cNvSpPr>
            <a:spLocks noGrp="1"/>
          </p:cNvSpPr>
          <p:nvPr>
            <p:ph type="title"/>
          </p:nvPr>
        </p:nvSpPr>
        <p:spPr/>
        <p:txBody>
          <a:bodyPr/>
          <a:lstStyle/>
          <a:p>
            <a:r>
              <a:rPr lang="de-DE" sz="2800" dirty="0"/>
              <a:t>Waldbrände – Überblick Europa</a:t>
            </a:r>
          </a:p>
        </p:txBody>
      </p:sp>
      <p:sp>
        <p:nvSpPr>
          <p:cNvPr id="6" name="Textfeld 5">
            <a:extLst>
              <a:ext uri="{FF2B5EF4-FFF2-40B4-BE49-F238E27FC236}">
                <a16:creationId xmlns:a16="http://schemas.microsoft.com/office/drawing/2014/main" id="{D6FC4741-3446-480A-795C-1061A9C2CE18}"/>
              </a:ext>
            </a:extLst>
          </p:cNvPr>
          <p:cNvSpPr txBox="1"/>
          <p:nvPr/>
        </p:nvSpPr>
        <p:spPr>
          <a:xfrm>
            <a:off x="9485376" y="1263395"/>
            <a:ext cx="365760" cy="246221"/>
          </a:xfrm>
          <a:prstGeom prst="rect">
            <a:avLst/>
          </a:prstGeom>
          <a:noFill/>
        </p:spPr>
        <p:txBody>
          <a:bodyPr wrap="square" rtlCol="0">
            <a:spAutoFit/>
          </a:bodyPr>
          <a:lstStyle/>
          <a:p>
            <a:r>
              <a:rPr lang="de-DE" sz="1000" dirty="0"/>
              <a:t>1</a:t>
            </a:r>
          </a:p>
        </p:txBody>
      </p:sp>
      <p:pic>
        <p:nvPicPr>
          <p:cNvPr id="10" name="Grafik 9">
            <a:extLst>
              <a:ext uri="{FF2B5EF4-FFF2-40B4-BE49-F238E27FC236}">
                <a16:creationId xmlns:a16="http://schemas.microsoft.com/office/drawing/2014/main" id="{3F6A0209-9951-4F1B-5958-D2ED6CB4F0F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0" y="1016648"/>
            <a:ext cx="12192000" cy="5310841"/>
          </a:xfrm>
          <a:prstGeom prst="rect">
            <a:avLst/>
          </a:prstGeom>
        </p:spPr>
      </p:pic>
      <p:sp>
        <p:nvSpPr>
          <p:cNvPr id="2" name="Textfeld 1">
            <a:extLst>
              <a:ext uri="{FF2B5EF4-FFF2-40B4-BE49-F238E27FC236}">
                <a16:creationId xmlns:a16="http://schemas.microsoft.com/office/drawing/2014/main" id="{2EFFBE25-681A-4C47-16A8-8E8C861AA21E}"/>
              </a:ext>
            </a:extLst>
          </p:cNvPr>
          <p:cNvSpPr txBox="1"/>
          <p:nvPr/>
        </p:nvSpPr>
        <p:spPr>
          <a:xfrm>
            <a:off x="6840334" y="1057515"/>
            <a:ext cx="250390" cy="246221"/>
          </a:xfrm>
          <a:prstGeom prst="rect">
            <a:avLst/>
          </a:prstGeom>
          <a:noFill/>
        </p:spPr>
        <p:txBody>
          <a:bodyPr wrap="none" rtlCol="0">
            <a:spAutoFit/>
          </a:bodyPr>
          <a:lstStyle/>
          <a:p>
            <a:r>
              <a:rPr lang="de-DE" sz="1000" dirty="0"/>
              <a:t>1</a:t>
            </a:r>
          </a:p>
        </p:txBody>
      </p:sp>
    </p:spTree>
    <p:extLst>
      <p:ext uri="{BB962C8B-B14F-4D97-AF65-F5344CB8AC3E}">
        <p14:creationId xmlns:p14="http://schemas.microsoft.com/office/powerpoint/2010/main" val="1125881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E0A41362-87BE-1E9C-5BD5-C88D3632E98B}"/>
              </a:ext>
            </a:extLst>
          </p:cNvPr>
          <p:cNvSpPr>
            <a:spLocks noGrp="1"/>
          </p:cNvSpPr>
          <p:nvPr>
            <p:ph idx="1"/>
          </p:nvPr>
        </p:nvSpPr>
        <p:spPr>
          <a:xfrm>
            <a:off x="838200" y="1123720"/>
            <a:ext cx="10515600" cy="5302480"/>
          </a:xfrm>
        </p:spPr>
        <p:txBody>
          <a:bodyPr>
            <a:normAutofit/>
          </a:bodyPr>
          <a:lstStyle/>
          <a:p>
            <a:pPr>
              <a:spcBef>
                <a:spcPts val="0"/>
              </a:spcBef>
              <a:spcAft>
                <a:spcPts val="300"/>
              </a:spcAft>
            </a:pPr>
            <a:r>
              <a:rPr lang="de-DE" dirty="0"/>
              <a:t>Klimawandel-Folgen: Extreme Dürre- und Hitzewellen erhöhen das Waldbrandrisiko</a:t>
            </a:r>
          </a:p>
          <a:p>
            <a:pPr lvl="1">
              <a:spcBef>
                <a:spcPts val="0"/>
              </a:spcBef>
              <a:spcAft>
                <a:spcPts val="300"/>
              </a:spcAft>
              <a:buFont typeface="Systemschrift Normal"/>
              <a:buChar char="→"/>
            </a:pPr>
            <a:r>
              <a:rPr lang="de-DE" dirty="0"/>
              <a:t> längere Feuersaisons </a:t>
            </a:r>
          </a:p>
          <a:p>
            <a:pPr lvl="1">
              <a:spcBef>
                <a:spcPts val="0"/>
              </a:spcBef>
              <a:spcAft>
                <a:spcPts val="900"/>
              </a:spcAft>
              <a:buFont typeface="Systemschrift Normal"/>
              <a:buChar char="→"/>
            </a:pPr>
            <a:r>
              <a:rPr lang="de-DE" dirty="0"/>
              <a:t> Ausdehnung nach Mittel- und Nordeuropa</a:t>
            </a:r>
          </a:p>
          <a:p>
            <a:pPr>
              <a:spcAft>
                <a:spcPts val="300"/>
              </a:spcAft>
            </a:pPr>
            <a:r>
              <a:rPr lang="de-DE" dirty="0"/>
              <a:t>Kleiner Trend: Verbrannte Fläche seit 2000er Jahren rückläufig </a:t>
            </a:r>
          </a:p>
          <a:p>
            <a:pPr lvl="1">
              <a:spcBef>
                <a:spcPts val="0"/>
              </a:spcBef>
              <a:spcAft>
                <a:spcPts val="300"/>
              </a:spcAft>
              <a:buFont typeface="Systemschrift Normal"/>
              <a:buChar char="→"/>
            </a:pPr>
            <a:r>
              <a:rPr lang="de-DE" dirty="0"/>
              <a:t> wirksame Prävention und Brandbekämpfung</a:t>
            </a:r>
          </a:p>
          <a:p>
            <a:pPr>
              <a:spcAft>
                <a:spcPts val="900"/>
              </a:spcAft>
            </a:pPr>
            <a:r>
              <a:rPr lang="de-DE" dirty="0"/>
              <a:t>Generell haben Waldbrände eine positive Wirkung auf die Walderneuerung und Schädlings- &amp; Krankheitsbekämpfung</a:t>
            </a:r>
          </a:p>
          <a:p>
            <a:pPr>
              <a:spcAft>
                <a:spcPts val="900"/>
              </a:spcAft>
            </a:pPr>
            <a:r>
              <a:rPr lang="de-DE" dirty="0"/>
              <a:t>Häufige und großflächige Brände: negative Effekte auf Biodiversität, Böden &amp; Landschaft</a:t>
            </a:r>
          </a:p>
          <a:p>
            <a:pPr>
              <a:spcAft>
                <a:spcPts val="900"/>
              </a:spcAft>
            </a:pPr>
            <a:r>
              <a:rPr lang="de-DE" dirty="0"/>
              <a:t>2025 Rekordjahr: Höchste CO₂-Emmissionen seit Messbeginn</a:t>
            </a:r>
          </a:p>
          <a:p>
            <a:pPr lvl="1"/>
            <a:endParaRPr lang="de-DE" dirty="0"/>
          </a:p>
          <a:p>
            <a:pPr>
              <a:buFont typeface="Systemschrift Normal"/>
              <a:buChar char="→"/>
            </a:pPr>
            <a:endParaRPr lang="de-DE" dirty="0"/>
          </a:p>
        </p:txBody>
      </p:sp>
      <p:sp>
        <p:nvSpPr>
          <p:cNvPr id="3" name="Titel 2">
            <a:extLst>
              <a:ext uri="{FF2B5EF4-FFF2-40B4-BE49-F238E27FC236}">
                <a16:creationId xmlns:a16="http://schemas.microsoft.com/office/drawing/2014/main" id="{B7AE89B5-4762-4253-20F7-079C5C2A9D31}"/>
              </a:ext>
            </a:extLst>
          </p:cNvPr>
          <p:cNvSpPr>
            <a:spLocks noGrp="1"/>
          </p:cNvSpPr>
          <p:nvPr>
            <p:ph type="title"/>
          </p:nvPr>
        </p:nvSpPr>
        <p:spPr/>
        <p:txBody>
          <a:bodyPr/>
          <a:lstStyle/>
          <a:p>
            <a:r>
              <a:rPr lang="de-DE" sz="2800" dirty="0"/>
              <a:t>Waldbrände – Überblick Europa</a:t>
            </a:r>
          </a:p>
        </p:txBody>
      </p:sp>
    </p:spTree>
    <p:extLst>
      <p:ext uri="{BB962C8B-B14F-4D97-AF65-F5344CB8AC3E}">
        <p14:creationId xmlns:p14="http://schemas.microsoft.com/office/powerpoint/2010/main" val="41192180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A36E58-A807-D19E-BED7-75C8C543A511}"/>
            </a:ext>
          </a:extLst>
        </p:cNvPr>
        <p:cNvGrpSpPr/>
        <p:nvPr/>
      </p:nvGrpSpPr>
      <p:grpSpPr>
        <a:xfrm>
          <a:off x="0" y="0"/>
          <a:ext cx="0" cy="0"/>
          <a:chOff x="0" y="0"/>
          <a:chExt cx="0" cy="0"/>
        </a:xfrm>
      </p:grpSpPr>
      <p:sp>
        <p:nvSpPr>
          <p:cNvPr id="3" name="Titel 2">
            <a:extLst>
              <a:ext uri="{FF2B5EF4-FFF2-40B4-BE49-F238E27FC236}">
                <a16:creationId xmlns:a16="http://schemas.microsoft.com/office/drawing/2014/main" id="{C57E76EB-65C2-91F9-2AEA-0833A055FCB4}"/>
              </a:ext>
            </a:extLst>
          </p:cNvPr>
          <p:cNvSpPr>
            <a:spLocks noGrp="1"/>
          </p:cNvSpPr>
          <p:nvPr>
            <p:ph type="title"/>
          </p:nvPr>
        </p:nvSpPr>
        <p:spPr/>
        <p:txBody>
          <a:bodyPr/>
          <a:lstStyle/>
          <a:p>
            <a:r>
              <a:rPr lang="de-DE" sz="2800" dirty="0"/>
              <a:t>Waldbrände – Überblick Deutschland</a:t>
            </a:r>
          </a:p>
        </p:txBody>
      </p:sp>
      <p:pic>
        <p:nvPicPr>
          <p:cNvPr id="14" name="Grafik 13">
            <a:extLst>
              <a:ext uri="{FF2B5EF4-FFF2-40B4-BE49-F238E27FC236}">
                <a16:creationId xmlns:a16="http://schemas.microsoft.com/office/drawing/2014/main" id="{CBECFABA-1A0C-83E8-06AD-3D9CDF00C97F}"/>
              </a:ext>
            </a:extLst>
          </p:cNvPr>
          <p:cNvPicPr>
            <a:picLocks noChangeAspect="1"/>
          </p:cNvPicPr>
          <p:nvPr/>
        </p:nvPicPr>
        <p:blipFill>
          <a:blip r:embed="rId3">
            <a:extLst>
              <a:ext uri="{96DAC541-7B7A-43D3-8B79-37D633B846F1}">
                <asvg:svgBlip xmlns:asvg="http://schemas.microsoft.com/office/drawing/2016/SVG/main" r:embed="rId4"/>
              </a:ext>
            </a:extLst>
          </a:blip>
          <a:srcRect l="1843" t="1841" r="819"/>
          <a:stretch>
            <a:fillRect/>
          </a:stretch>
        </p:blipFill>
        <p:spPr>
          <a:xfrm>
            <a:off x="127322" y="1551008"/>
            <a:ext cx="11628109" cy="4372772"/>
          </a:xfrm>
          <a:prstGeom prst="rect">
            <a:avLst/>
          </a:prstGeom>
        </p:spPr>
      </p:pic>
      <p:sp>
        <p:nvSpPr>
          <p:cNvPr id="2" name="Textfeld 1">
            <a:extLst>
              <a:ext uri="{FF2B5EF4-FFF2-40B4-BE49-F238E27FC236}">
                <a16:creationId xmlns:a16="http://schemas.microsoft.com/office/drawing/2014/main" id="{9A3392B4-56E8-C04C-82F2-2871A3F8B30F}"/>
              </a:ext>
            </a:extLst>
          </p:cNvPr>
          <p:cNvSpPr txBox="1"/>
          <p:nvPr/>
        </p:nvSpPr>
        <p:spPr>
          <a:xfrm>
            <a:off x="6490710" y="1497220"/>
            <a:ext cx="250390" cy="246221"/>
          </a:xfrm>
          <a:prstGeom prst="rect">
            <a:avLst/>
          </a:prstGeom>
          <a:noFill/>
        </p:spPr>
        <p:txBody>
          <a:bodyPr wrap="none" rtlCol="0">
            <a:spAutoFit/>
          </a:bodyPr>
          <a:lstStyle/>
          <a:p>
            <a:r>
              <a:rPr lang="de-DE" sz="1000" dirty="0"/>
              <a:t>2</a:t>
            </a:r>
          </a:p>
        </p:txBody>
      </p:sp>
    </p:spTree>
    <p:extLst>
      <p:ext uri="{BB962C8B-B14F-4D97-AF65-F5344CB8AC3E}">
        <p14:creationId xmlns:p14="http://schemas.microsoft.com/office/powerpoint/2010/main" val="24034675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94B3E8-1286-FF93-BBA9-E1CE3F8A5E42}"/>
            </a:ext>
          </a:extLst>
        </p:cNvPr>
        <p:cNvGrpSpPr/>
        <p:nvPr/>
      </p:nvGrpSpPr>
      <p:grpSpPr>
        <a:xfrm>
          <a:off x="0" y="0"/>
          <a:ext cx="0" cy="0"/>
          <a:chOff x="0" y="0"/>
          <a:chExt cx="0" cy="0"/>
        </a:xfrm>
      </p:grpSpPr>
      <p:sp>
        <p:nvSpPr>
          <p:cNvPr id="3" name="Titel 2">
            <a:extLst>
              <a:ext uri="{FF2B5EF4-FFF2-40B4-BE49-F238E27FC236}">
                <a16:creationId xmlns:a16="http://schemas.microsoft.com/office/drawing/2014/main" id="{219E5D4D-3EA1-7519-AE6B-DD43561A8F2D}"/>
              </a:ext>
            </a:extLst>
          </p:cNvPr>
          <p:cNvSpPr>
            <a:spLocks noGrp="1"/>
          </p:cNvSpPr>
          <p:nvPr>
            <p:ph type="title"/>
          </p:nvPr>
        </p:nvSpPr>
        <p:spPr/>
        <p:txBody>
          <a:bodyPr/>
          <a:lstStyle/>
          <a:p>
            <a:r>
              <a:rPr lang="de-DE" sz="2800" dirty="0"/>
              <a:t>Waldbrände – Überblick Deutschland</a:t>
            </a:r>
          </a:p>
        </p:txBody>
      </p:sp>
      <p:pic>
        <p:nvPicPr>
          <p:cNvPr id="8" name="Grafik 7">
            <a:extLst>
              <a:ext uri="{FF2B5EF4-FFF2-40B4-BE49-F238E27FC236}">
                <a16:creationId xmlns:a16="http://schemas.microsoft.com/office/drawing/2014/main" id="{A9819CA9-6D1E-BDA9-5170-6AF99060EA99}"/>
              </a:ext>
            </a:extLst>
          </p:cNvPr>
          <p:cNvPicPr>
            <a:picLocks noChangeAspect="1"/>
          </p:cNvPicPr>
          <p:nvPr/>
        </p:nvPicPr>
        <p:blipFill>
          <a:blip r:embed="rId3">
            <a:extLst>
              <a:ext uri="{96DAC541-7B7A-43D3-8B79-37D633B846F1}">
                <asvg:svgBlip xmlns:asvg="http://schemas.microsoft.com/office/drawing/2016/SVG/main" r:embed="rId4"/>
              </a:ext>
            </a:extLst>
          </a:blip>
          <a:srcRect l="663" t="1040" r="675" b="6781"/>
          <a:stretch>
            <a:fillRect/>
          </a:stretch>
        </p:blipFill>
        <p:spPr>
          <a:xfrm>
            <a:off x="220392" y="1041722"/>
            <a:ext cx="11565425" cy="5128279"/>
          </a:xfrm>
          <a:prstGeom prst="rect">
            <a:avLst/>
          </a:prstGeom>
        </p:spPr>
      </p:pic>
      <p:sp>
        <p:nvSpPr>
          <p:cNvPr id="2" name="Textfeld 1">
            <a:extLst>
              <a:ext uri="{FF2B5EF4-FFF2-40B4-BE49-F238E27FC236}">
                <a16:creationId xmlns:a16="http://schemas.microsoft.com/office/drawing/2014/main" id="{F254BF33-1CCD-BA9E-20DB-DCA839D50BEE}"/>
              </a:ext>
            </a:extLst>
          </p:cNvPr>
          <p:cNvSpPr txBox="1"/>
          <p:nvPr/>
        </p:nvSpPr>
        <p:spPr>
          <a:xfrm>
            <a:off x="6719310" y="1001381"/>
            <a:ext cx="250390" cy="246221"/>
          </a:xfrm>
          <a:prstGeom prst="rect">
            <a:avLst/>
          </a:prstGeom>
          <a:noFill/>
        </p:spPr>
        <p:txBody>
          <a:bodyPr wrap="none" rtlCol="0">
            <a:spAutoFit/>
          </a:bodyPr>
          <a:lstStyle/>
          <a:p>
            <a:r>
              <a:rPr lang="de-DE" sz="1000" dirty="0"/>
              <a:t>2</a:t>
            </a:r>
          </a:p>
        </p:txBody>
      </p:sp>
    </p:spTree>
    <p:extLst>
      <p:ext uri="{BB962C8B-B14F-4D97-AF65-F5344CB8AC3E}">
        <p14:creationId xmlns:p14="http://schemas.microsoft.com/office/powerpoint/2010/main" val="474920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22E1E2-A4C9-CB22-AC43-9E8CD6A57D98}"/>
            </a:ext>
          </a:extLst>
        </p:cNvPr>
        <p:cNvGrpSpPr/>
        <p:nvPr/>
      </p:nvGrpSpPr>
      <p:grpSpPr>
        <a:xfrm>
          <a:off x="0" y="0"/>
          <a:ext cx="0" cy="0"/>
          <a:chOff x="0" y="0"/>
          <a:chExt cx="0" cy="0"/>
        </a:xfrm>
      </p:grpSpPr>
      <p:sp>
        <p:nvSpPr>
          <p:cNvPr id="2" name="Inhaltsplatzhalter 1">
            <a:extLst>
              <a:ext uri="{FF2B5EF4-FFF2-40B4-BE49-F238E27FC236}">
                <a16:creationId xmlns:a16="http://schemas.microsoft.com/office/drawing/2014/main" id="{B77C5F5B-5EFF-8662-77F3-0E60CDB9823B}"/>
              </a:ext>
            </a:extLst>
          </p:cNvPr>
          <p:cNvSpPr>
            <a:spLocks noGrp="1"/>
          </p:cNvSpPr>
          <p:nvPr>
            <p:ph idx="1"/>
          </p:nvPr>
        </p:nvSpPr>
        <p:spPr>
          <a:xfrm>
            <a:off x="655320" y="1707127"/>
            <a:ext cx="3758184" cy="4754566"/>
          </a:xfrm>
        </p:spPr>
        <p:txBody>
          <a:bodyPr/>
          <a:lstStyle/>
          <a:p>
            <a:r>
              <a:rPr lang="de-DE" dirty="0"/>
              <a:t>Anzahl der Brände und verbrannten Flächen in Deutschland nehmen zu</a:t>
            </a:r>
          </a:p>
          <a:p>
            <a:r>
              <a:rPr lang="de-DE" dirty="0"/>
              <a:t>Faktor Mensch hat erheblichen Einfluss auf Brände</a:t>
            </a:r>
          </a:p>
        </p:txBody>
      </p:sp>
      <p:sp>
        <p:nvSpPr>
          <p:cNvPr id="3" name="Titel 2">
            <a:extLst>
              <a:ext uri="{FF2B5EF4-FFF2-40B4-BE49-F238E27FC236}">
                <a16:creationId xmlns:a16="http://schemas.microsoft.com/office/drawing/2014/main" id="{7EAFF51F-1C16-C132-BCA6-1B01726C8962}"/>
              </a:ext>
            </a:extLst>
          </p:cNvPr>
          <p:cNvSpPr>
            <a:spLocks noGrp="1"/>
          </p:cNvSpPr>
          <p:nvPr>
            <p:ph type="title"/>
          </p:nvPr>
        </p:nvSpPr>
        <p:spPr/>
        <p:txBody>
          <a:bodyPr/>
          <a:lstStyle/>
          <a:p>
            <a:r>
              <a:rPr lang="de-DE" sz="2800" dirty="0"/>
              <a:t>Waldbrände</a:t>
            </a:r>
          </a:p>
        </p:txBody>
      </p:sp>
      <p:pic>
        <p:nvPicPr>
          <p:cNvPr id="5" name="Grafik 4" descr="Ein Bild, das Text, Screenshot, Schrift, Diagramm enthält.&#10;&#10;KI-generierte Inhalte können fehlerhaft sein.">
            <a:extLst>
              <a:ext uri="{FF2B5EF4-FFF2-40B4-BE49-F238E27FC236}">
                <a16:creationId xmlns:a16="http://schemas.microsoft.com/office/drawing/2014/main" id="{A8699A11-7A23-A3A3-593D-E8C7426A3E5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72548" y="1407118"/>
            <a:ext cx="6825945" cy="4471168"/>
          </a:xfrm>
          <a:prstGeom prst="rect">
            <a:avLst/>
          </a:prstGeom>
        </p:spPr>
      </p:pic>
      <p:sp>
        <p:nvSpPr>
          <p:cNvPr id="4" name="Textfeld 3">
            <a:extLst>
              <a:ext uri="{FF2B5EF4-FFF2-40B4-BE49-F238E27FC236}">
                <a16:creationId xmlns:a16="http://schemas.microsoft.com/office/drawing/2014/main" id="{9000F4B4-3B6B-5C16-4BAB-5A1DBEC799BD}"/>
              </a:ext>
            </a:extLst>
          </p:cNvPr>
          <p:cNvSpPr txBox="1"/>
          <p:nvPr/>
        </p:nvSpPr>
        <p:spPr>
          <a:xfrm>
            <a:off x="9879369" y="1460906"/>
            <a:ext cx="250390" cy="246221"/>
          </a:xfrm>
          <a:prstGeom prst="rect">
            <a:avLst/>
          </a:prstGeom>
          <a:noFill/>
        </p:spPr>
        <p:txBody>
          <a:bodyPr wrap="none" rtlCol="0">
            <a:spAutoFit/>
          </a:bodyPr>
          <a:lstStyle/>
          <a:p>
            <a:r>
              <a:rPr lang="de-DE" sz="1000" dirty="0"/>
              <a:t>3</a:t>
            </a:r>
          </a:p>
        </p:txBody>
      </p:sp>
    </p:spTree>
    <p:extLst>
      <p:ext uri="{BB962C8B-B14F-4D97-AF65-F5344CB8AC3E}">
        <p14:creationId xmlns:p14="http://schemas.microsoft.com/office/powerpoint/2010/main" val="7058546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8355DF-7EFF-66BC-D6EB-7CD9D05DACA7}"/>
            </a:ext>
          </a:extLst>
        </p:cNvPr>
        <p:cNvGrpSpPr/>
        <p:nvPr/>
      </p:nvGrpSpPr>
      <p:grpSpPr>
        <a:xfrm>
          <a:off x="0" y="0"/>
          <a:ext cx="0" cy="0"/>
          <a:chOff x="0" y="0"/>
          <a:chExt cx="0" cy="0"/>
        </a:xfrm>
      </p:grpSpPr>
      <p:sp>
        <p:nvSpPr>
          <p:cNvPr id="2" name="Inhaltsplatzhalter 1">
            <a:extLst>
              <a:ext uri="{FF2B5EF4-FFF2-40B4-BE49-F238E27FC236}">
                <a16:creationId xmlns:a16="http://schemas.microsoft.com/office/drawing/2014/main" id="{3C00A5A5-5036-4791-C37B-AD3CB6B01377}"/>
              </a:ext>
            </a:extLst>
          </p:cNvPr>
          <p:cNvSpPr>
            <a:spLocks noGrp="1"/>
          </p:cNvSpPr>
          <p:nvPr>
            <p:ph idx="1"/>
          </p:nvPr>
        </p:nvSpPr>
        <p:spPr>
          <a:xfrm>
            <a:off x="838200" y="1658112"/>
            <a:ext cx="10515600" cy="4220174"/>
          </a:xfrm>
        </p:spPr>
        <p:txBody>
          <a:bodyPr/>
          <a:lstStyle/>
          <a:p>
            <a:r>
              <a:rPr lang="de-DE" dirty="0"/>
              <a:t>kostenlose Onlineanwendung </a:t>
            </a:r>
          </a:p>
          <a:p>
            <a:r>
              <a:rPr lang="de-DE" dirty="0"/>
              <a:t>bietet Zugang zu Satellitenbildern verschiedener Erdbeobachtungsmissionen</a:t>
            </a:r>
          </a:p>
          <a:p>
            <a:r>
              <a:rPr lang="de-DE" dirty="0"/>
              <a:t>verschiedene Visualisierungsmöglichkeiten in beliebigem Gebiet, </a:t>
            </a:r>
            <a:br>
              <a:rPr lang="de-DE" dirty="0"/>
            </a:br>
            <a:r>
              <a:rPr lang="de-DE" dirty="0"/>
              <a:t>zum Beispiel:</a:t>
            </a:r>
          </a:p>
          <a:p>
            <a:pPr lvl="1"/>
            <a:r>
              <a:rPr lang="de-DE" dirty="0"/>
              <a:t>Gesundheit der Vegetation</a:t>
            </a:r>
          </a:p>
          <a:p>
            <a:pPr lvl="1"/>
            <a:r>
              <a:rPr lang="de-DE" dirty="0"/>
              <a:t>Atmosphäre und Luftverschmutzung</a:t>
            </a:r>
          </a:p>
          <a:p>
            <a:pPr lvl="1"/>
            <a:r>
              <a:rPr lang="de-DE" dirty="0"/>
              <a:t>Waldbrände</a:t>
            </a:r>
            <a:br>
              <a:rPr lang="de-DE" dirty="0"/>
            </a:br>
            <a:endParaRPr lang="de-DE" dirty="0"/>
          </a:p>
          <a:p>
            <a:endParaRPr lang="de-DE" dirty="0"/>
          </a:p>
          <a:p>
            <a:endParaRPr lang="de-DE" dirty="0"/>
          </a:p>
          <a:p>
            <a:endParaRPr lang="de-DE" dirty="0"/>
          </a:p>
        </p:txBody>
      </p:sp>
      <p:sp>
        <p:nvSpPr>
          <p:cNvPr id="3" name="Titel 2">
            <a:extLst>
              <a:ext uri="{FF2B5EF4-FFF2-40B4-BE49-F238E27FC236}">
                <a16:creationId xmlns:a16="http://schemas.microsoft.com/office/drawing/2014/main" id="{387C64B8-60DD-3F8D-C106-5B80B30F255F}"/>
              </a:ext>
            </a:extLst>
          </p:cNvPr>
          <p:cNvSpPr>
            <a:spLocks noGrp="1"/>
          </p:cNvSpPr>
          <p:nvPr>
            <p:ph type="title"/>
          </p:nvPr>
        </p:nvSpPr>
        <p:spPr/>
        <p:txBody>
          <a:bodyPr/>
          <a:lstStyle/>
          <a:p>
            <a:r>
              <a:rPr lang="de-DE" sz="2800" dirty="0"/>
              <a:t>Copernicus Browser</a:t>
            </a:r>
          </a:p>
        </p:txBody>
      </p:sp>
    </p:spTree>
    <p:extLst>
      <p:ext uri="{BB962C8B-B14F-4D97-AF65-F5344CB8AC3E}">
        <p14:creationId xmlns:p14="http://schemas.microsoft.com/office/powerpoint/2010/main" val="3288075592"/>
      </p:ext>
    </p:extLst>
  </p:cSld>
  <p:clrMapOvr>
    <a:masterClrMapping/>
  </p:clrMapOvr>
</p:sld>
</file>

<file path=ppt/theme/theme1.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Benutzerdefiniertes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aee7eb22-40e5-40ce-93f3-f57c7aa29000" xsi:nil="true"/>
    <lcf76f155ced4ddcb4097134ff3c332f xmlns="d0f85fbd-34ef-422b-a8b1-eab459b19027">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5388B0A38106B4C9D4AFE11BAFFFE22" ma:contentTypeVersion="16" ma:contentTypeDescription="Create a new document." ma:contentTypeScope="" ma:versionID="023b9befe47676dd0c95c38715ac721b">
  <xsd:schema xmlns:xsd="http://www.w3.org/2001/XMLSchema" xmlns:xs="http://www.w3.org/2001/XMLSchema" xmlns:p="http://schemas.microsoft.com/office/2006/metadata/properties" xmlns:ns2="d0f85fbd-34ef-422b-a8b1-eab459b19027" xmlns:ns3="aee7eb22-40e5-40ce-93f3-f57c7aa29000" targetNamespace="http://schemas.microsoft.com/office/2006/metadata/properties" ma:root="true" ma:fieldsID="4c2feb7b8c7b879e7c59716321601064" ns2:_="" ns3:_="">
    <xsd:import namespace="d0f85fbd-34ef-422b-a8b1-eab459b19027"/>
    <xsd:import namespace="aee7eb22-40e5-40ce-93f3-f57c7aa29000"/>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2:MediaServiceAutoKeyPoints" minOccurs="0"/>
                <xsd:element ref="ns2:MediaServiceKeyPoints" minOccurs="0"/>
                <xsd:element ref="ns2:lcf76f155ced4ddcb4097134ff3c332f" minOccurs="0"/>
                <xsd:element ref="ns3: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0f85fbd-34ef-422b-a8b1-eab459b1902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Extracted Text" ma:internalName="MediaServiceOCR" ma:readOnly="true">
      <xsd:simpleType>
        <xsd:restriction base="dms:Note">
          <xsd:maxLength value="255"/>
        </xsd:restriction>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3" nillable="true" ma:displayName="MediaServiceDateTaken" ma:hidden="true" ma:internalName="MediaServiceDateTaken" ma:readOnly="true">
      <xsd:simpleType>
        <xsd:restriction base="dms:Text"/>
      </xsd:simpleType>
    </xsd:element>
    <xsd:element name="MediaLengthInSeconds" ma:index="14" nillable="true" ma:displayName="Length (seconds)" ma:internalName="MediaLengthInSeconds" ma:readOnly="true">
      <xsd:simpleType>
        <xsd:restriction base="dms:Unknown"/>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lcf76f155ced4ddcb4097134ff3c332f" ma:index="18" nillable="true" ma:taxonomy="true" ma:internalName="lcf76f155ced4ddcb4097134ff3c332f" ma:taxonomyFieldName="MediaServiceImageTags" ma:displayName="Image Tags" ma:readOnly="false" ma:fieldId="{5cf76f15-5ced-4ddc-b409-7134ff3c332f}" ma:taxonomyMulti="true" ma:sspId="ef6a1bd3-269e-4e30-8d7a-16de0d563eb8"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MediaServiceSearchProperties" ma:index="21" nillable="true" ma:displayName="MediaServiceSearchProperties" ma:hidden="true" ma:internalName="MediaServiceSearchProperties" ma:readOnly="true">
      <xsd:simpleType>
        <xsd:restriction base="dms:Note"/>
      </xsd:simpleType>
    </xsd:element>
    <xsd:element name="MediaServiceBillingMetadata" ma:index="22"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ee7eb22-40e5-40ce-93f3-f57c7aa29000" elementFormDefault="qualified">
    <xsd:import namespace="http://schemas.microsoft.com/office/2006/documentManagement/types"/>
    <xsd:import namespace="http://schemas.microsoft.com/office/infopath/2007/PartnerControls"/>
    <xsd:element name="TaxCatchAll" ma:index="19" nillable="true" ma:displayName="Taxonomy Catch All Column" ma:hidden="true" ma:list="{a561f282-423d-4910-8eeb-ff8c2202e279}" ma:internalName="TaxCatchAll" ma:showField="CatchAllData" ma:web="aee7eb22-40e5-40ce-93f3-f57c7aa29000">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C4B680B-EA5C-40B7-9BE8-DA71BD9FBF79}">
  <ds:schemaRefs>
    <ds:schemaRef ds:uri="http://schemas.microsoft.com/office/infopath/2007/PartnerControls"/>
    <ds:schemaRef ds:uri="http://purl.org/dc/dcmitype/"/>
    <ds:schemaRef ds:uri="http://www.w3.org/XML/1998/namespace"/>
    <ds:schemaRef ds:uri="http://purl.org/dc/elements/1.1/"/>
    <ds:schemaRef ds:uri="aee7eb22-40e5-40ce-93f3-f57c7aa29000"/>
    <ds:schemaRef ds:uri="d0f85fbd-34ef-422b-a8b1-eab459b19027"/>
    <ds:schemaRef ds:uri="http://schemas.microsoft.com/office/2006/documentManagement/types"/>
    <ds:schemaRef ds:uri="http://purl.org/dc/terms/"/>
    <ds:schemaRef ds:uri="http://schemas.openxmlformats.org/package/2006/metadata/core-properties"/>
    <ds:schemaRef ds:uri="http://schemas.microsoft.com/office/2006/metadata/properties"/>
  </ds:schemaRefs>
</ds:datastoreItem>
</file>

<file path=customXml/itemProps2.xml><?xml version="1.0" encoding="utf-8"?>
<ds:datastoreItem xmlns:ds="http://schemas.openxmlformats.org/officeDocument/2006/customXml" ds:itemID="{4F435553-56CE-49D7-BE19-63CE9666D8EF}">
  <ds:schemaRefs>
    <ds:schemaRef ds:uri="http://schemas.microsoft.com/sharepoint/v3/contenttype/forms"/>
  </ds:schemaRefs>
</ds:datastoreItem>
</file>

<file path=customXml/itemProps3.xml><?xml version="1.0" encoding="utf-8"?>
<ds:datastoreItem xmlns:ds="http://schemas.openxmlformats.org/officeDocument/2006/customXml" ds:itemID="{E7A107D6-E180-4FE9-BFDF-B4E89177FD1B}"/>
</file>

<file path=docProps/app.xml><?xml version="1.0" encoding="utf-8"?>
<Properties xmlns="http://schemas.openxmlformats.org/officeDocument/2006/extended-properties" xmlns:vt="http://schemas.openxmlformats.org/officeDocument/2006/docPropsVTypes">
  <TotalTime>0</TotalTime>
  <Words>2331</Words>
  <Application>Microsoft Macintosh PowerPoint</Application>
  <PresentationFormat>Breitbild</PresentationFormat>
  <Paragraphs>290</Paragraphs>
  <Slides>31</Slides>
  <Notes>29</Notes>
  <HiddenSlides>0</HiddenSlides>
  <MMClips>0</MMClips>
  <ScaleCrop>false</ScaleCrop>
  <HeadingPairs>
    <vt:vector size="6" baseType="variant">
      <vt:variant>
        <vt:lpstr>Verwendete Schriftarten</vt:lpstr>
      </vt:variant>
      <vt:variant>
        <vt:i4>5</vt:i4>
      </vt:variant>
      <vt:variant>
        <vt:lpstr>Design</vt:lpstr>
      </vt:variant>
      <vt:variant>
        <vt:i4>2</vt:i4>
      </vt:variant>
      <vt:variant>
        <vt:lpstr>Folientitel</vt:lpstr>
      </vt:variant>
      <vt:variant>
        <vt:i4>31</vt:i4>
      </vt:variant>
    </vt:vector>
  </HeadingPairs>
  <TitlesOfParts>
    <vt:vector size="38" baseType="lpstr">
      <vt:lpstr>Aptos</vt:lpstr>
      <vt:lpstr>Arial</vt:lpstr>
      <vt:lpstr>Calibri</vt:lpstr>
      <vt:lpstr>Calibri Light</vt:lpstr>
      <vt:lpstr>Systemschrift Normal</vt:lpstr>
      <vt:lpstr>Office</vt:lpstr>
      <vt:lpstr>Benutzerdefiniertes Design</vt:lpstr>
      <vt:lpstr>PowerPoint-Präsentation</vt:lpstr>
      <vt:lpstr>Agenda</vt:lpstr>
      <vt:lpstr>Waldbrände – Überblick Europa</vt:lpstr>
      <vt:lpstr>Waldbrände – Überblick Europa</vt:lpstr>
      <vt:lpstr>Waldbrände – Überblick Europa</vt:lpstr>
      <vt:lpstr>Waldbrände – Überblick Deutschland</vt:lpstr>
      <vt:lpstr>Waldbrände – Überblick Deutschland</vt:lpstr>
      <vt:lpstr>Waldbrände</vt:lpstr>
      <vt:lpstr>Copernicus Browser</vt:lpstr>
      <vt:lpstr>Copernicus Browser</vt:lpstr>
      <vt:lpstr>Copernicus Browser</vt:lpstr>
      <vt:lpstr>Copernicus Browser</vt:lpstr>
      <vt:lpstr>Copernicus Browser</vt:lpstr>
      <vt:lpstr>Copernicus Browser</vt:lpstr>
      <vt:lpstr>Copernicus Browser</vt:lpstr>
      <vt:lpstr>Heutiger Plan</vt:lpstr>
      <vt:lpstr>Künstliche Intelligenz – Was ist das überhaupt?</vt:lpstr>
      <vt:lpstr>Copernicus Browser – Bilder exportieren</vt:lpstr>
      <vt:lpstr>Copernicus Browser – Bilder exportieren</vt:lpstr>
      <vt:lpstr>Copernicus Browser – Bilder exportieren</vt:lpstr>
      <vt:lpstr>Googles Teachable Machine</vt:lpstr>
      <vt:lpstr>Googles Teachable Machine</vt:lpstr>
      <vt:lpstr>Googles Teachable Machine</vt:lpstr>
      <vt:lpstr>Googles Teachable Machine</vt:lpstr>
      <vt:lpstr>Googles Teachable Machine</vt:lpstr>
      <vt:lpstr>Googles Teachable Machine</vt:lpstr>
      <vt:lpstr>Googles Teachable Machine</vt:lpstr>
      <vt:lpstr>Googles Teachable Machine</vt:lpstr>
      <vt:lpstr>Googles Teachable Machine</vt:lpstr>
      <vt:lpstr>Googles Teachable Machine</vt:lpstr>
      <vt:lpstr>Abbildungen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Jessica Malerczyk</cp:lastModifiedBy>
  <cp:revision>370</cp:revision>
  <cp:lastPrinted>2023-07-01T11:45:25Z</cp:lastPrinted>
  <dcterms:modified xsi:type="dcterms:W3CDTF">2025-12-10T14:35:52Z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0x010100B5388B0A38106B4C9D4AFE11BAFFFE22</vt:lpwstr>
  </property>
  <property fmtid="{D5CDD505-2E9C-101B-9397-08002B2CF9AE}" pid="3" name="MediaServiceImageTags">
    <vt:lpwstr/>
  </property>
</Properties>
</file>